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72" r:id="rId3"/>
    <p:sldId id="273" r:id="rId4"/>
    <p:sldId id="274" r:id="rId5"/>
    <p:sldId id="275" r:id="rId6"/>
    <p:sldId id="276" r:id="rId7"/>
    <p:sldId id="277" r:id="rId8"/>
    <p:sldId id="278" r:id="rId9"/>
    <p:sldId id="262" r:id="rId10"/>
    <p:sldId id="263" r:id="rId11"/>
    <p:sldId id="264" r:id="rId12"/>
    <p:sldId id="265" r:id="rId13"/>
    <p:sldId id="266" r:id="rId14"/>
    <p:sldId id="267" r:id="rId15"/>
    <p:sldId id="268" r:id="rId16"/>
    <p:sldId id="269" r:id="rId17"/>
    <p:sldId id="270" r:id="rId18"/>
    <p:sldId id="271" r:id="rId19"/>
    <p:sldId id="257" r:id="rId20"/>
    <p:sldId id="258" r:id="rId21"/>
    <p:sldId id="259" r:id="rId22"/>
    <p:sldId id="260" r:id="rId23"/>
    <p:sldId id="261"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946"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8C0D9-EC47-412C-8391-24B03AEFD3A7}" type="datetimeFigureOut">
              <a:rPr lang="zh-CN" altLang="en-US" smtClean="0"/>
              <a:t>2015/7/20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CF246-D915-45BE-9CFD-154863753AB2}" type="slidenum">
              <a:rPr lang="zh-CN" altLang="en-US" smtClean="0"/>
              <a:t>‹#›</a:t>
            </a:fld>
            <a:endParaRPr lang="zh-CN" altLang="en-US"/>
          </a:p>
        </p:txBody>
      </p:sp>
    </p:spTree>
    <p:extLst>
      <p:ext uri="{BB962C8B-B14F-4D97-AF65-F5344CB8AC3E}">
        <p14:creationId xmlns:p14="http://schemas.microsoft.com/office/powerpoint/2010/main" val="3687589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B2FEFE8-6F18-40CD-B57B-5F616815AE6F}" type="slidenum">
              <a:rPr lang="en-US"/>
              <a:pPr/>
              <a:t>2</a:t>
            </a:fld>
            <a:endParaRPr lang="en-US"/>
          </a:p>
        </p:txBody>
      </p:sp>
      <p:sp>
        <p:nvSpPr>
          <p:cNvPr id="10241"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2"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1662227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5BA1CCE-37B5-44E0-81EE-D887617BCD3B}" type="slidenum">
              <a:rPr lang="en-US"/>
              <a:pPr/>
              <a:t>3</a:t>
            </a:fld>
            <a:endParaRPr lang="en-US"/>
          </a:p>
        </p:txBody>
      </p:sp>
      <p:sp>
        <p:nvSpPr>
          <p:cNvPr id="11265"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6"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960025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D3E3857-0BA6-419F-B884-C7BFC547A5EA}" type="slidenum">
              <a:rPr lang="en-US"/>
              <a:pPr/>
              <a:t>4</a:t>
            </a:fld>
            <a:endParaRPr lang="en-US"/>
          </a:p>
        </p:txBody>
      </p:sp>
      <p:sp>
        <p:nvSpPr>
          <p:cNvPr id="12289"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0"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2583883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2D251A7-E3B5-4A6A-878E-3B5F1223FC16}" type="slidenum">
              <a:rPr lang="en-US"/>
              <a:pPr/>
              <a:t>5</a:t>
            </a:fld>
            <a:endParaRPr lang="en-US"/>
          </a:p>
        </p:txBody>
      </p:sp>
      <p:sp>
        <p:nvSpPr>
          <p:cNvPr id="13313"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4"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365759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CC31133-5E29-45E5-865E-7D50FCF3F309}" type="slidenum">
              <a:rPr lang="en-US"/>
              <a:pPr/>
              <a:t>6</a:t>
            </a:fld>
            <a:endParaRPr lang="en-US"/>
          </a:p>
        </p:txBody>
      </p:sp>
      <p:sp>
        <p:nvSpPr>
          <p:cNvPr id="14337"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38"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1749805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1D425D3-E4C2-489E-BE3D-D2849E44FA07}" type="slidenum">
              <a:rPr lang="en-US"/>
              <a:pPr/>
              <a:t>7</a:t>
            </a:fld>
            <a:endParaRPr lang="en-US"/>
          </a:p>
        </p:txBody>
      </p:sp>
      <p:sp>
        <p:nvSpPr>
          <p:cNvPr id="15361"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2"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1245185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DA0A3A-071B-46B6-9E3C-075E550732D3}" type="slidenum">
              <a:rPr lang="en-US"/>
              <a:pPr/>
              <a:t>8</a:t>
            </a:fld>
            <a:endParaRPr lang="en-US"/>
          </a:p>
        </p:txBody>
      </p:sp>
      <p:sp>
        <p:nvSpPr>
          <p:cNvPr id="16385" name="Rectangle 1"/>
          <p:cNvSpPr txBox="1">
            <a:spLocks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Rectangle 2"/>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zh-CN"/>
          </a:p>
        </p:txBody>
      </p:sp>
    </p:spTree>
    <p:extLst>
      <p:ext uri="{BB962C8B-B14F-4D97-AF65-F5344CB8AC3E}">
        <p14:creationId xmlns:p14="http://schemas.microsoft.com/office/powerpoint/2010/main" val="288681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1301685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2364641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2140157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8641" y="273629"/>
            <a:ext cx="10968959" cy="1143480"/>
          </a:xfrm>
        </p:spPr>
        <p:txBody>
          <a:bodyPr/>
          <a:lstStyle/>
          <a:p>
            <a:r>
              <a:rPr lang="zh-CN" altLang="en-US" smtClean="0"/>
              <a:t>单击此处编辑母版标题样式</a:t>
            </a:r>
            <a:endParaRPr lang="zh-CN" altLang="en-US"/>
          </a:p>
        </p:txBody>
      </p:sp>
      <p:sp>
        <p:nvSpPr>
          <p:cNvPr id="3" name="日期占位符 2"/>
          <p:cNvSpPr>
            <a:spLocks noGrp="1"/>
          </p:cNvSpPr>
          <p:nvPr>
            <p:ph type="dt" idx="10"/>
          </p:nvPr>
        </p:nvSpPr>
        <p:spPr>
          <a:xfrm>
            <a:off x="608641" y="6247376"/>
            <a:ext cx="2837760" cy="470930"/>
          </a:xfrm>
        </p:spPr>
        <p:txBody>
          <a:bodyPr/>
          <a:lstStyle>
            <a:lvl1pPr>
              <a:defRPr/>
            </a:lvl1pPr>
          </a:lstStyle>
          <a:p>
            <a:endParaRPr lang="en-US"/>
          </a:p>
        </p:txBody>
      </p:sp>
      <p:sp>
        <p:nvSpPr>
          <p:cNvPr id="4" name="页脚占位符 3"/>
          <p:cNvSpPr>
            <a:spLocks noGrp="1"/>
          </p:cNvSpPr>
          <p:nvPr>
            <p:ph type="ftr" idx="11"/>
          </p:nvPr>
        </p:nvSpPr>
        <p:spPr>
          <a:xfrm>
            <a:off x="4170240" y="6247376"/>
            <a:ext cx="3863040" cy="470930"/>
          </a:xfrm>
        </p:spPr>
        <p:txBody>
          <a:bodyPr/>
          <a:lstStyle>
            <a:lvl1pPr>
              <a:defRPr/>
            </a:lvl1pPr>
          </a:lstStyle>
          <a:p>
            <a:endParaRPr lang="en-US"/>
          </a:p>
        </p:txBody>
      </p:sp>
      <p:sp>
        <p:nvSpPr>
          <p:cNvPr id="5" name="灯片编号占位符 4"/>
          <p:cNvSpPr>
            <a:spLocks noGrp="1"/>
          </p:cNvSpPr>
          <p:nvPr>
            <p:ph type="sldNum" idx="12"/>
          </p:nvPr>
        </p:nvSpPr>
        <p:spPr>
          <a:xfrm>
            <a:off x="8741761" y="6247376"/>
            <a:ext cx="2837760" cy="470930"/>
          </a:xfrm>
        </p:spPr>
        <p:txBody>
          <a:bodyPr/>
          <a:lstStyle>
            <a:lvl1pPr>
              <a:defRPr/>
            </a:lvl1pPr>
          </a:lstStyle>
          <a:p>
            <a:fld id="{2D3899E3-DECF-42F9-AA1C-847A7D84DC8D}" type="slidenum">
              <a:rPr lang="en-US"/>
              <a:pPr/>
              <a:t>‹#›</a:t>
            </a:fld>
            <a:endParaRPr lang="en-US"/>
          </a:p>
        </p:txBody>
      </p:sp>
    </p:spTree>
    <p:extLst>
      <p:ext uri="{BB962C8B-B14F-4D97-AF65-F5344CB8AC3E}">
        <p14:creationId xmlns:p14="http://schemas.microsoft.com/office/powerpoint/2010/main" val="329473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1245319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11361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350029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162196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1525297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4067949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357796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F6EFF8F-1EBD-4E60-87AB-01F9E061C0D0}" type="datetimeFigureOut">
              <a:rPr lang="zh-CN" altLang="en-US" smtClean="0"/>
              <a:t>2015/7/20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324814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EFF8F-1EBD-4E60-87AB-01F9E061C0D0}" type="datetimeFigureOut">
              <a:rPr lang="zh-CN" altLang="en-US" smtClean="0"/>
              <a:t>2015/7/20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29D5E-4DA4-4248-A3EE-BB089F311F78}" type="slidenum">
              <a:rPr lang="zh-CN" altLang="en-US" smtClean="0"/>
              <a:t>‹#›</a:t>
            </a:fld>
            <a:endParaRPr lang="zh-CN" altLang="en-US"/>
          </a:p>
        </p:txBody>
      </p:sp>
    </p:spTree>
    <p:extLst>
      <p:ext uri="{BB962C8B-B14F-4D97-AF65-F5344CB8AC3E}">
        <p14:creationId xmlns:p14="http://schemas.microsoft.com/office/powerpoint/2010/main" val="3108339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213360" y="504203"/>
            <a:ext cx="7067372" cy="923330"/>
          </a:xfrm>
          <a:prstGeom prst="rect">
            <a:avLst/>
          </a:prstGeom>
          <a:noFill/>
        </p:spPr>
        <p:txBody>
          <a:bodyPr wrap="square" rtlCol="0">
            <a:spAutoFit/>
          </a:bodyPr>
          <a:lstStyle/>
          <a:p>
            <a:r>
              <a:rPr lang="en-US" altLang="zh-CN" sz="5400" dirty="0" smtClean="0">
                <a:latin typeface="+mj-ea"/>
                <a:ea typeface="+mj-ea"/>
              </a:rPr>
              <a:t>Contest 5 By </a:t>
            </a:r>
            <a:r>
              <a:rPr lang="en-US" altLang="zh-CN" sz="5400" dirty="0" err="1" smtClean="0">
                <a:latin typeface="+mj-ea"/>
                <a:ea typeface="+mj-ea"/>
              </a:rPr>
              <a:t>Axiba</a:t>
            </a:r>
            <a:endParaRPr lang="zh-CN" altLang="en-US" sz="5400" dirty="0">
              <a:latin typeface="+mj-ea"/>
              <a:ea typeface="+mj-ea"/>
            </a:endParaRPr>
          </a:p>
        </p:txBody>
      </p:sp>
    </p:spTree>
    <p:extLst>
      <p:ext uri="{BB962C8B-B14F-4D97-AF65-F5344CB8AC3E}">
        <p14:creationId xmlns:p14="http://schemas.microsoft.com/office/powerpoint/2010/main" val="3422362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C. Dying</a:t>
            </a:r>
            <a:endParaRPr lang="zh-CN" altLang="en-US" dirty="0"/>
          </a:p>
        </p:txBody>
      </p:sp>
      <p:sp>
        <p:nvSpPr>
          <p:cNvPr id="3" name="副标题 2"/>
          <p:cNvSpPr>
            <a:spLocks noGrp="1"/>
          </p:cNvSpPr>
          <p:nvPr>
            <p:ph type="subTitle" idx="1"/>
          </p:nvPr>
        </p:nvSpPr>
        <p:spPr/>
        <p:txBody>
          <a:bodyPr/>
          <a:lstStyle/>
          <a:p>
            <a:r>
              <a:rPr lang="en-US" altLang="zh-CN" dirty="0" smtClean="0"/>
              <a:t>Burnside</a:t>
            </a:r>
            <a:r>
              <a:rPr lang="zh-CN" altLang="en-US" dirty="0" smtClean="0"/>
              <a:t>引理、</a:t>
            </a:r>
            <a:r>
              <a:rPr lang="en-US" altLang="zh-CN" dirty="0"/>
              <a:t> </a:t>
            </a:r>
            <a:r>
              <a:rPr lang="en-US" altLang="zh-CN" dirty="0" err="1"/>
              <a:t>Pólya</a:t>
            </a:r>
            <a:r>
              <a:rPr lang="zh-CN" altLang="en-US" dirty="0"/>
              <a:t>定理</a:t>
            </a:r>
            <a:r>
              <a:rPr lang="zh-CN" altLang="en-US" dirty="0" smtClean="0"/>
              <a:t>、手算多面体置换群</a:t>
            </a:r>
            <a:endParaRPr lang="zh-CN" altLang="en-US" dirty="0"/>
          </a:p>
        </p:txBody>
      </p:sp>
    </p:spTree>
    <p:extLst>
      <p:ext uri="{BB962C8B-B14F-4D97-AF65-F5344CB8AC3E}">
        <p14:creationId xmlns:p14="http://schemas.microsoft.com/office/powerpoint/2010/main" val="9215245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题意</a:t>
            </a:r>
            <a:endParaRPr lang="zh-CN" altLang="en-US" dirty="0"/>
          </a:p>
        </p:txBody>
      </p:sp>
      <p:sp>
        <p:nvSpPr>
          <p:cNvPr id="3" name="内容占位符 2"/>
          <p:cNvSpPr>
            <a:spLocks noGrp="1"/>
          </p:cNvSpPr>
          <p:nvPr>
            <p:ph idx="1"/>
          </p:nvPr>
        </p:nvSpPr>
        <p:spPr/>
        <p:txBody>
          <a:bodyPr>
            <a:normAutofit/>
          </a:bodyPr>
          <a:lstStyle/>
          <a:p>
            <a:r>
              <a:rPr lang="zh-CN" altLang="en-US" dirty="0" smtClean="0"/>
              <a:t>给所有边相等的多面体的</a:t>
            </a:r>
            <a:r>
              <a:rPr lang="zh-CN" altLang="en-US" dirty="0"/>
              <a:t>每个面</a:t>
            </a:r>
            <a:r>
              <a:rPr lang="zh-CN" altLang="en-US" dirty="0" smtClean="0"/>
              <a:t>染上</a:t>
            </a:r>
            <a:r>
              <a:rPr lang="en-US" altLang="zh-CN" dirty="0" smtClean="0"/>
              <a:t>M</a:t>
            </a:r>
            <a:r>
              <a:rPr lang="zh-CN" altLang="en-US" dirty="0" smtClean="0"/>
              <a:t>种</a:t>
            </a:r>
            <a:r>
              <a:rPr lang="zh-CN" altLang="en-US" dirty="0"/>
              <a:t>颜色中的一种，多面体可以任意旋转。求不重复的方案数模</a:t>
            </a:r>
            <a:r>
              <a:rPr lang="en-US" altLang="zh-CN" dirty="0"/>
              <a:t>P</a:t>
            </a:r>
            <a:r>
              <a:rPr lang="zh-CN" altLang="en-US" dirty="0"/>
              <a:t>的值</a:t>
            </a:r>
            <a:r>
              <a:rPr lang="zh-CN" altLang="en-US" dirty="0" smtClean="0"/>
              <a:t>。</a:t>
            </a:r>
            <a:endParaRPr lang="en-US" altLang="zh-CN" dirty="0" smtClean="0"/>
          </a:p>
          <a:p>
            <a:r>
              <a:rPr lang="zh-CN" altLang="en-US" dirty="0" smtClean="0"/>
              <a:t>多面体可以是</a:t>
            </a:r>
            <a:r>
              <a:rPr lang="en-US" altLang="zh-CN" dirty="0" smtClean="0"/>
              <a:t>N</a:t>
            </a:r>
            <a:r>
              <a:rPr lang="zh-CN" altLang="en-US" dirty="0" smtClean="0"/>
              <a:t>棱锥、</a:t>
            </a:r>
            <a:r>
              <a:rPr lang="en-US" altLang="zh-CN" dirty="0" smtClean="0"/>
              <a:t>N</a:t>
            </a:r>
            <a:r>
              <a:rPr lang="zh-CN" altLang="en-US" dirty="0" smtClean="0"/>
              <a:t>棱柱、正八面体、正十二面体、正二十面体。</a:t>
            </a:r>
            <a:endParaRPr lang="en-US" altLang="zh-CN" dirty="0" smtClean="0"/>
          </a:p>
          <a:p>
            <a:endParaRPr lang="en-US" altLang="zh-CN" dirty="0" smtClean="0"/>
          </a:p>
          <a:p>
            <a:endParaRPr lang="en-US" altLang="zh-CN" dirty="0" smtClean="0"/>
          </a:p>
          <a:p>
            <a:r>
              <a:rPr lang="zh-CN" altLang="en-US" dirty="0" smtClean="0"/>
              <a:t>数据规模：</a:t>
            </a:r>
            <a:r>
              <a:rPr lang="en-US" altLang="zh-CN" dirty="0" smtClean="0"/>
              <a:t>1 &lt;= M &lt;= 10^9</a:t>
            </a:r>
            <a:r>
              <a:rPr lang="zh-CN" altLang="en-US" dirty="0" smtClean="0"/>
              <a:t>， </a:t>
            </a:r>
            <a:r>
              <a:rPr lang="en-US" altLang="zh-CN" dirty="0" smtClean="0"/>
              <a:t>P=</a:t>
            </a:r>
            <a:r>
              <a:rPr lang="en-US" altLang="zh-CN" dirty="0"/>
              <a:t> </a:t>
            </a:r>
            <a:r>
              <a:rPr lang="en-US" altLang="zh-CN" dirty="0" smtClean="0"/>
              <a:t>10^9+7</a:t>
            </a:r>
          </a:p>
          <a:p>
            <a:endParaRPr lang="en-US" altLang="zh-CN" dirty="0" smtClean="0"/>
          </a:p>
        </p:txBody>
      </p:sp>
    </p:spTree>
    <p:extLst>
      <p:ext uri="{BB962C8B-B14F-4D97-AF65-F5344CB8AC3E}">
        <p14:creationId xmlns:p14="http://schemas.microsoft.com/office/powerpoint/2010/main" val="2061262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预备知识</a:t>
            </a:r>
            <a:r>
              <a:rPr lang="en-US" altLang="zh-CN" dirty="0"/>
              <a:t>——Burnside</a:t>
            </a:r>
            <a:r>
              <a:rPr lang="zh-CN" altLang="en-US" dirty="0"/>
              <a:t>引理</a:t>
            </a:r>
            <a:r>
              <a:rPr lang="zh-CN" altLang="en-US" dirty="0" smtClean="0"/>
              <a:t>、</a:t>
            </a:r>
            <a:r>
              <a:rPr lang="en-US" altLang="zh-CN" dirty="0"/>
              <a:t> </a:t>
            </a:r>
            <a:r>
              <a:rPr lang="en-US" altLang="zh-CN" dirty="0" err="1" smtClean="0"/>
              <a:t>Pólya</a:t>
            </a:r>
            <a:r>
              <a:rPr lang="zh-CN" altLang="en-US" dirty="0" smtClean="0"/>
              <a:t>定理</a:t>
            </a:r>
            <a:endParaRPr lang="zh-CN" altLang="en-US" dirty="0"/>
          </a:p>
        </p:txBody>
      </p:sp>
      <mc:AlternateContent xmlns:mc="http://schemas.openxmlformats.org/markup-compatibility/2006">
        <mc:Choice xmlns:a14="http://schemas.microsoft.com/office/drawing/2010/main" Requires="a14">
          <p:sp>
            <p:nvSpPr>
              <p:cNvPr id="3" name="内容占位符 2"/>
              <p:cNvSpPr>
                <a:spLocks noGrp="1"/>
              </p:cNvSpPr>
              <p:nvPr>
                <p:ph idx="1"/>
              </p:nvPr>
            </p:nvSpPr>
            <p:spPr>
              <a:xfrm>
                <a:off x="838200" y="1690688"/>
                <a:ext cx="10515600" cy="3718440"/>
              </a:xfrm>
            </p:spPr>
            <p:txBody>
              <a:bodyPr>
                <a:normAutofit/>
              </a:bodyPr>
              <a:lstStyle/>
              <a:p>
                <a:r>
                  <a:rPr lang="en-US" altLang="zh-CN" sz="2000" dirty="0" smtClean="0"/>
                  <a:t>Burnside</a:t>
                </a:r>
                <a:r>
                  <a:rPr lang="zh-CN" altLang="en-US" sz="2000" dirty="0" smtClean="0"/>
                  <a:t>引理：</a:t>
                </a:r>
                <a:endParaRPr lang="en-US" altLang="zh-CN" sz="2000" dirty="0" smtClean="0"/>
              </a:p>
              <a:p>
                <a:pPr marL="0" indent="0" algn="ctr">
                  <a:buNone/>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𝐿</m:t>
                      </m:r>
                      <m:r>
                        <a:rPr lang="en-US" altLang="zh-CN" b="0" i="1" smtClean="0">
                          <a:latin typeface="Cambria Math" panose="02040503050406030204" pitchFamily="18" charset="0"/>
                        </a:rPr>
                        <m:t>=</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m:t>
                          </m:r>
                          <m:r>
                            <a:rPr lang="en-US" altLang="zh-CN" b="0" i="1" smtClean="0">
                              <a:latin typeface="Cambria Math" panose="02040503050406030204" pitchFamily="18" charset="0"/>
                            </a:rPr>
                            <m:t>𝐺</m:t>
                          </m:r>
                          <m:r>
                            <a:rPr lang="en-US" altLang="zh-CN" b="0" i="1" smtClean="0">
                              <a:latin typeface="Cambria Math" panose="02040503050406030204" pitchFamily="18" charset="0"/>
                            </a:rPr>
                            <m:t>|</m:t>
                          </m:r>
                        </m:den>
                      </m:f>
                      <m:nary>
                        <m:naryPr>
                          <m:chr m:val="∑"/>
                          <m:ctrlPr>
                            <a:rPr lang="pt-BR" altLang="zh-CN" b="0" i="1" smtClean="0">
                              <a:latin typeface="Cambria Math" panose="02040503050406030204" pitchFamily="18" charset="0"/>
                            </a:rPr>
                          </m:ctrlPr>
                        </m:naryPr>
                        <m:sub/>
                        <m:sup/>
                        <m:e>
                          <m:r>
                            <a:rPr lang="en-US" altLang="zh-CN" b="0" i="1" smtClean="0">
                              <a:latin typeface="Cambria Math" panose="02040503050406030204" pitchFamily="18" charset="0"/>
                            </a:rPr>
                            <m:t>|</m:t>
                          </m:r>
                          <m:r>
                            <a:rPr lang="en-US" altLang="zh-CN" b="0" i="1" smtClean="0">
                              <a:latin typeface="Cambria Math" panose="02040503050406030204" pitchFamily="18" charset="0"/>
                            </a:rPr>
                            <m:t>𝑋𝑔</m:t>
                          </m:r>
                          <m:r>
                            <a:rPr lang="en-US" altLang="zh-CN" b="0" i="1" smtClean="0">
                              <a:latin typeface="Cambria Math" panose="02040503050406030204" pitchFamily="18" charset="0"/>
                            </a:rPr>
                            <m:t>|</m:t>
                          </m:r>
                        </m:e>
                      </m:nary>
                    </m:oMath>
                  </m:oMathPara>
                </a14:m>
                <a:endParaRPr lang="en-US" altLang="zh-CN" dirty="0" smtClean="0"/>
              </a:p>
              <a:p>
                <a:pPr marL="0" indent="0" algn="ctr">
                  <a:buNone/>
                </a:pPr>
                <a:r>
                  <a:rPr lang="en-US" altLang="zh-CN" sz="2000" dirty="0" smtClean="0"/>
                  <a:t>    </a:t>
                </a:r>
                <a:r>
                  <a:rPr lang="zh-CN" altLang="en-US" sz="2000" dirty="0" smtClean="0"/>
                  <a:t>上面公式中，</a:t>
                </a:r>
                <a:r>
                  <a:rPr lang="en-US" altLang="zh-CN" sz="2000" dirty="0" smtClean="0"/>
                  <a:t>L</a:t>
                </a:r>
                <a:r>
                  <a:rPr lang="zh-CN" altLang="en-US" sz="2000" dirty="0" smtClean="0"/>
                  <a:t>表示不重复的方案数；</a:t>
                </a:r>
                <a:r>
                  <a:rPr lang="en-US" altLang="zh-CN" sz="2000" dirty="0" smtClean="0"/>
                  <a:t>G</a:t>
                </a:r>
                <a:r>
                  <a:rPr lang="zh-CN" altLang="en-US" sz="2000" dirty="0" smtClean="0"/>
                  <a:t>表示置换群，</a:t>
                </a:r>
                <a:r>
                  <a:rPr lang="en-US" altLang="zh-CN" sz="2000" dirty="0" smtClean="0"/>
                  <a:t>|G|</a:t>
                </a:r>
                <a:r>
                  <a:rPr lang="zh-CN" altLang="en-US" sz="2000" dirty="0" smtClean="0"/>
                  <a:t>表示置换群的大小；</a:t>
                </a:r>
                <a:endParaRPr lang="en-US" altLang="zh-CN" sz="2000" dirty="0" smtClean="0"/>
              </a:p>
              <a:p>
                <a:pPr marL="0" indent="0" algn="ctr">
                  <a:buNone/>
                </a:pPr>
                <a:r>
                  <a:rPr lang="el-GR" altLang="zh-CN" sz="2000" dirty="0" smtClean="0"/>
                  <a:t>|</a:t>
                </a:r>
                <a:r>
                  <a:rPr lang="en-US" altLang="zh-CN" sz="2000" dirty="0" err="1" smtClean="0"/>
                  <a:t>X</a:t>
                </a:r>
                <a:r>
                  <a:rPr lang="en-US" altLang="zh-CN" sz="2000" baseline="-25000" dirty="0" err="1" smtClean="0"/>
                  <a:t>g</a:t>
                </a:r>
                <a:r>
                  <a:rPr lang="en-US" altLang="zh-CN" sz="2000" dirty="0" smtClean="0"/>
                  <a:t>|</a:t>
                </a:r>
                <a:r>
                  <a:rPr lang="zh-CN" altLang="en-US" sz="2000" dirty="0" smtClean="0"/>
                  <a:t>表示进行</a:t>
                </a:r>
                <a:r>
                  <a:rPr lang="en-US" altLang="zh-CN" sz="2000" dirty="0" smtClean="0"/>
                  <a:t>g</a:t>
                </a:r>
                <a:r>
                  <a:rPr lang="zh-CN" altLang="en-US" sz="2000" dirty="0" smtClean="0"/>
                  <a:t>置换后，原序列不发生改变的方案数。</a:t>
                </a:r>
                <a:endParaRPr lang="en-US" altLang="zh-CN" sz="2000" dirty="0" smtClean="0"/>
              </a:p>
              <a:p>
                <a:pPr marL="0" indent="0">
                  <a:buNone/>
                </a:pPr>
                <a:endParaRPr lang="en-US" altLang="zh-CN" sz="2400" dirty="0" smtClean="0"/>
              </a:p>
              <a:p>
                <a:pPr marL="0" indent="0">
                  <a:buNone/>
                </a:pPr>
                <a:r>
                  <a:rPr lang="zh-CN" altLang="en-US" sz="2400" dirty="0" smtClean="0"/>
                  <a:t>举个栗子：</a:t>
                </a:r>
                <a:endParaRPr lang="en-US" altLang="zh-CN" sz="2400" dirty="0" smtClean="0"/>
              </a:p>
              <a:p>
                <a:pPr marL="0" indent="0">
                  <a:buNone/>
                </a:pPr>
                <a:endParaRPr lang="en-US" altLang="zh-CN" dirty="0"/>
              </a:p>
            </p:txBody>
          </p:sp>
        </mc:Choice>
        <mc:Fallback>
          <p:sp>
            <p:nvSpPr>
              <p:cNvPr id="3" name="内容占位符 2"/>
              <p:cNvSpPr>
                <a:spLocks noGrp="1" noRot="1" noChangeAspect="1" noMove="1" noResize="1" noEditPoints="1" noAdjustHandles="1" noChangeArrowheads="1" noChangeShapeType="1" noTextEdit="1"/>
              </p:cNvSpPr>
              <p:nvPr>
                <p:ph idx="1"/>
              </p:nvPr>
            </p:nvSpPr>
            <p:spPr>
              <a:xfrm>
                <a:off x="838200" y="1690688"/>
                <a:ext cx="10515600" cy="3718440"/>
              </a:xfrm>
              <a:blipFill rotWithShape="0">
                <a:blip r:embed="rId2"/>
                <a:stretch>
                  <a:fillRect l="-928" t="-2131"/>
                </a:stretch>
              </a:blipFill>
            </p:spPr>
            <p:txBody>
              <a:bodyPr/>
              <a:lstStyle/>
              <a:p>
                <a:r>
                  <a:rPr lang="zh-CN" altLang="en-US">
                    <a:noFill/>
                  </a:rPr>
                  <a:t> </a:t>
                </a:r>
              </a:p>
            </p:txBody>
          </p:sp>
        </mc:Fallback>
      </mc:AlternateContent>
      <p:pic>
        <p:nvPicPr>
          <p:cNvPr id="4" name="图片 3"/>
          <p:cNvPicPr>
            <a:picLocks noChangeAspect="1"/>
          </p:cNvPicPr>
          <p:nvPr/>
        </p:nvPicPr>
        <p:blipFill>
          <a:blip r:embed="rId3"/>
          <a:stretch>
            <a:fillRect/>
          </a:stretch>
        </p:blipFill>
        <p:spPr>
          <a:xfrm>
            <a:off x="2862262" y="4565007"/>
            <a:ext cx="6467475" cy="1885950"/>
          </a:xfrm>
          <a:prstGeom prst="rect">
            <a:avLst/>
          </a:prstGeom>
        </p:spPr>
      </p:pic>
    </p:spTree>
    <p:extLst>
      <p:ext uri="{BB962C8B-B14F-4D97-AF65-F5344CB8AC3E}">
        <p14:creationId xmlns:p14="http://schemas.microsoft.com/office/powerpoint/2010/main" val="954005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预备知识</a:t>
            </a:r>
            <a:r>
              <a:rPr lang="en-US" altLang="zh-CN" dirty="0"/>
              <a:t>——Burnside</a:t>
            </a:r>
            <a:r>
              <a:rPr lang="zh-CN" altLang="en-US" dirty="0"/>
              <a:t>引理</a:t>
            </a:r>
            <a:r>
              <a:rPr lang="zh-CN" altLang="en-US" dirty="0" smtClean="0"/>
              <a:t>、</a:t>
            </a:r>
            <a:r>
              <a:rPr lang="en-US" altLang="zh-CN" dirty="0"/>
              <a:t> </a:t>
            </a:r>
            <a:r>
              <a:rPr lang="en-US" altLang="zh-CN" dirty="0" err="1" smtClean="0"/>
              <a:t>Pólya</a:t>
            </a:r>
            <a:r>
              <a:rPr lang="zh-CN" altLang="en-US" dirty="0" smtClean="0"/>
              <a:t>定理</a:t>
            </a:r>
            <a:endParaRPr lang="zh-CN" altLang="en-US" dirty="0"/>
          </a:p>
        </p:txBody>
      </p:sp>
      <mc:AlternateContent xmlns:mc="http://schemas.openxmlformats.org/markup-compatibility/2006">
        <mc:Choice xmlns:a14="http://schemas.microsoft.com/office/drawing/2010/main" Requires="a14">
          <p:sp>
            <p:nvSpPr>
              <p:cNvPr id="3" name="内容占位符 2"/>
              <p:cNvSpPr>
                <a:spLocks noGrp="1"/>
              </p:cNvSpPr>
              <p:nvPr>
                <p:ph idx="1"/>
              </p:nvPr>
            </p:nvSpPr>
            <p:spPr>
              <a:xfrm>
                <a:off x="838200" y="1690688"/>
                <a:ext cx="10515600" cy="5167312"/>
              </a:xfrm>
            </p:spPr>
            <p:txBody>
              <a:bodyPr>
                <a:normAutofit/>
              </a:bodyPr>
              <a:lstStyle/>
              <a:p>
                <a:r>
                  <a:rPr lang="zh-CN" altLang="en-US" sz="2000" dirty="0" smtClean="0"/>
                  <a:t>对于旋转模型，我们可以用</a:t>
                </a:r>
                <a:r>
                  <a:rPr lang="en-US" altLang="zh-CN" sz="2000" dirty="0" err="1"/>
                  <a:t>Pólya</a:t>
                </a:r>
                <a:r>
                  <a:rPr lang="zh-CN" altLang="en-US" sz="2000" dirty="0" smtClean="0"/>
                  <a:t>定理来解决：</a:t>
                </a:r>
                <a:endParaRPr lang="en-US" altLang="zh-CN" sz="2000" dirty="0" smtClean="0"/>
              </a:p>
              <a:p>
                <a:r>
                  <a:rPr lang="en-US" altLang="zh-CN" sz="2000" dirty="0" err="1" smtClean="0"/>
                  <a:t>Pólya</a:t>
                </a:r>
                <a:r>
                  <a:rPr lang="zh-CN" altLang="en-US" sz="2000" dirty="0"/>
                  <a:t>定理</a:t>
                </a:r>
                <a:r>
                  <a:rPr lang="zh-CN" altLang="en-US" sz="2000" dirty="0" smtClean="0"/>
                  <a:t>：设</a:t>
                </a:r>
                <a:r>
                  <a:rPr lang="en-US" altLang="zh-CN" sz="2000" dirty="0" smtClean="0"/>
                  <a:t>G</a:t>
                </a:r>
                <a:r>
                  <a:rPr lang="zh-CN" altLang="en-US" sz="2000" dirty="0" smtClean="0"/>
                  <a:t>为对</a:t>
                </a:r>
                <a:r>
                  <a:rPr lang="en-US" altLang="zh-CN" sz="2000" dirty="0" smtClean="0"/>
                  <a:t>N</a:t>
                </a:r>
                <a:r>
                  <a:rPr lang="zh-CN" altLang="en-US" sz="2000" dirty="0" smtClean="0"/>
                  <a:t>个对象的置换群，每个对象可用</a:t>
                </a:r>
                <a:r>
                  <a:rPr lang="en-US" altLang="zh-CN" sz="2000" dirty="0" smtClean="0"/>
                  <a:t>M</a:t>
                </a:r>
                <a:r>
                  <a:rPr lang="zh-CN" altLang="en-US" sz="2000" dirty="0" smtClean="0"/>
                  <a:t>种颜色染，则不同方案数为：</a:t>
                </a:r>
                <a:endParaRPr lang="en-US" altLang="zh-CN" sz="2000" dirty="0" smtClean="0"/>
              </a:p>
              <a:p>
                <a:pPr marL="0" indent="0" algn="ctr">
                  <a:buNone/>
                </a:pPr>
                <a14:m>
                  <m:oMathPara xmlns:m="http://schemas.openxmlformats.org/officeDocument/2006/math">
                    <m:oMathParaPr>
                      <m:jc m:val="centerGroup"/>
                    </m:oMathParaPr>
                    <m:oMath xmlns:m="http://schemas.openxmlformats.org/officeDocument/2006/math">
                      <m:r>
                        <a:rPr lang="en-US" altLang="zh-CN" sz="2400" b="0" i="1" smtClean="0">
                          <a:latin typeface="Cambria Math" panose="02040503050406030204" pitchFamily="18" charset="0"/>
                        </a:rPr>
                        <m:t>𝐿</m:t>
                      </m:r>
                      <m:r>
                        <a:rPr lang="en-US" altLang="zh-CN" sz="2400" b="0" i="1" smtClean="0">
                          <a:latin typeface="Cambria Math" panose="02040503050406030204" pitchFamily="18" charset="0"/>
                        </a:rPr>
                        <m:t>=</m:t>
                      </m:r>
                      <m:f>
                        <m:fPr>
                          <m:ctrlPr>
                            <a:rPr lang="en-US" altLang="zh-CN" sz="2400" b="0" i="1" smtClean="0">
                              <a:latin typeface="Cambria Math" panose="02040503050406030204" pitchFamily="18" charset="0"/>
                            </a:rPr>
                          </m:ctrlPr>
                        </m:fPr>
                        <m:num>
                          <m:r>
                            <a:rPr lang="en-US" altLang="zh-CN" sz="2400" b="0" i="1" smtClean="0">
                              <a:latin typeface="Cambria Math" panose="02040503050406030204" pitchFamily="18" charset="0"/>
                            </a:rPr>
                            <m:t>1</m:t>
                          </m:r>
                        </m:num>
                        <m:den>
                          <m:d>
                            <m:dPr>
                              <m:begChr m:val="|"/>
                              <m:endChr m:val="|"/>
                              <m:ctrlPr>
                                <a:rPr lang="en-US" altLang="zh-CN" sz="2400" b="0" i="1" smtClean="0">
                                  <a:latin typeface="Cambria Math" panose="02040503050406030204" pitchFamily="18" charset="0"/>
                                </a:rPr>
                              </m:ctrlPr>
                            </m:dPr>
                            <m:e>
                              <m:r>
                                <a:rPr lang="en-US" altLang="zh-CN" sz="2400" b="0" i="1" smtClean="0">
                                  <a:latin typeface="Cambria Math" panose="02040503050406030204" pitchFamily="18" charset="0"/>
                                </a:rPr>
                                <m:t>𝐺</m:t>
                              </m:r>
                            </m:e>
                          </m:d>
                        </m:den>
                      </m:f>
                      <m:r>
                        <a:rPr lang="en-US" altLang="zh-CN" sz="2400" b="0" i="1" smtClean="0">
                          <a:latin typeface="Cambria Math" panose="02040503050406030204" pitchFamily="18" charset="0"/>
                        </a:rPr>
                        <m:t>(</m:t>
                      </m:r>
                      <m:sSup>
                        <m:sSupPr>
                          <m:ctrlPr>
                            <a:rPr lang="en-US" altLang="zh-CN" sz="2400" b="0" i="1" smtClean="0">
                              <a:latin typeface="Cambria Math" panose="02040503050406030204" pitchFamily="18" charset="0"/>
                            </a:rPr>
                          </m:ctrlPr>
                        </m:sSupPr>
                        <m:e>
                          <m:r>
                            <a:rPr lang="en-US" altLang="zh-CN" sz="2400" b="0" i="1" smtClean="0">
                              <a:latin typeface="Cambria Math" panose="02040503050406030204" pitchFamily="18" charset="0"/>
                            </a:rPr>
                            <m:t>𝑀</m:t>
                          </m:r>
                        </m:e>
                        <m:sup>
                          <m:r>
                            <a:rPr lang="en-US" altLang="zh-CN" sz="2400" b="0" i="1" smtClean="0">
                              <a:latin typeface="Cambria Math" panose="02040503050406030204" pitchFamily="18" charset="0"/>
                            </a:rPr>
                            <m:t>𝐶</m:t>
                          </m:r>
                          <m:r>
                            <a:rPr lang="en-US" altLang="zh-CN" sz="2400" b="0" i="1" baseline="-25000" smtClean="0">
                              <a:latin typeface="Cambria Math" panose="02040503050406030204" pitchFamily="18" charset="0"/>
                            </a:rPr>
                            <m:t>1</m:t>
                          </m:r>
                        </m:sup>
                      </m:sSup>
                      <m:r>
                        <a:rPr lang="en-US" altLang="zh-CN" sz="2400" b="0" i="1" smtClean="0">
                          <a:latin typeface="Cambria Math" panose="02040503050406030204" pitchFamily="18" charset="0"/>
                        </a:rPr>
                        <m:t>+</m:t>
                      </m:r>
                      <m:sSup>
                        <m:sSupPr>
                          <m:ctrlPr>
                            <a:rPr lang="en-US" altLang="zh-CN" sz="2400" i="1">
                              <a:latin typeface="Cambria Math" panose="02040503050406030204" pitchFamily="18" charset="0"/>
                            </a:rPr>
                          </m:ctrlPr>
                        </m:sSupPr>
                        <m:e>
                          <m:r>
                            <a:rPr lang="en-US" altLang="zh-CN" sz="2400" i="1">
                              <a:latin typeface="Cambria Math" panose="02040503050406030204" pitchFamily="18" charset="0"/>
                            </a:rPr>
                            <m:t>𝑀</m:t>
                          </m:r>
                        </m:e>
                        <m:sup>
                          <m:r>
                            <a:rPr lang="en-US" altLang="zh-CN" sz="2400" i="1">
                              <a:latin typeface="Cambria Math" panose="02040503050406030204" pitchFamily="18" charset="0"/>
                            </a:rPr>
                            <m:t>𝐶</m:t>
                          </m:r>
                          <m:r>
                            <a:rPr lang="en-US" altLang="zh-CN" sz="2400" b="0" i="1" baseline="-25000" smtClean="0">
                              <a:latin typeface="Cambria Math" panose="02040503050406030204" pitchFamily="18" charset="0"/>
                            </a:rPr>
                            <m:t>2</m:t>
                          </m:r>
                        </m:sup>
                      </m:sSup>
                      <m:r>
                        <a:rPr lang="en-US" altLang="zh-CN" sz="2400" i="1">
                          <a:latin typeface="Cambria Math" panose="02040503050406030204" pitchFamily="18" charset="0"/>
                        </a:rPr>
                        <m:t>+</m:t>
                      </m:r>
                      <m:r>
                        <a:rPr lang="en-US" altLang="zh-CN" sz="2400" b="0" i="1" smtClean="0">
                          <a:latin typeface="Cambria Math" panose="02040503050406030204" pitchFamily="18" charset="0"/>
                        </a:rPr>
                        <m:t>…+</m:t>
                      </m:r>
                      <m:sSup>
                        <m:sSupPr>
                          <m:ctrlPr>
                            <a:rPr lang="en-US" altLang="zh-CN" sz="2400" i="1">
                              <a:latin typeface="Cambria Math" panose="02040503050406030204" pitchFamily="18" charset="0"/>
                            </a:rPr>
                          </m:ctrlPr>
                        </m:sSupPr>
                        <m:e>
                          <m:r>
                            <a:rPr lang="en-US" altLang="zh-CN" sz="2400" i="1">
                              <a:latin typeface="Cambria Math" panose="02040503050406030204" pitchFamily="18" charset="0"/>
                            </a:rPr>
                            <m:t>𝑀</m:t>
                          </m:r>
                        </m:e>
                        <m:sup>
                          <m:sSub>
                            <m:sSubPr>
                              <m:ctrlPr>
                                <a:rPr lang="pt-BR" altLang="zh-CN" sz="2400" i="1" smtClean="0">
                                  <a:latin typeface="Cambria Math" panose="02040503050406030204" pitchFamily="18" charset="0"/>
                                </a:rPr>
                              </m:ctrlPr>
                            </m:sSubPr>
                            <m:e>
                              <m:r>
                                <a:rPr lang="en-US" altLang="zh-CN" sz="2400" b="0" i="1" smtClean="0">
                                  <a:latin typeface="Cambria Math" panose="02040503050406030204" pitchFamily="18" charset="0"/>
                                </a:rPr>
                                <m:t>𝐶</m:t>
                              </m:r>
                            </m:e>
                            <m:sub>
                              <m:r>
                                <a:rPr lang="en-US" altLang="zh-CN" sz="2400" b="0" i="1" smtClean="0">
                                  <a:latin typeface="Cambria Math" panose="02040503050406030204" pitchFamily="18" charset="0"/>
                                </a:rPr>
                                <m:t>|</m:t>
                              </m:r>
                              <m:r>
                                <a:rPr lang="en-US" altLang="zh-CN" sz="2400" b="0" i="1" smtClean="0">
                                  <a:latin typeface="Cambria Math" panose="02040503050406030204" pitchFamily="18" charset="0"/>
                                </a:rPr>
                                <m:t>𝐺</m:t>
                              </m:r>
                              <m:r>
                                <a:rPr lang="en-US" altLang="zh-CN" sz="2400" b="0" i="1" smtClean="0">
                                  <a:latin typeface="Cambria Math" panose="02040503050406030204" pitchFamily="18" charset="0"/>
                                </a:rPr>
                                <m:t>|</m:t>
                              </m:r>
                            </m:sub>
                          </m:sSub>
                        </m:sup>
                      </m:sSup>
                      <m:r>
                        <a:rPr lang="en-US" altLang="zh-CN" sz="2400" i="1">
                          <a:latin typeface="Cambria Math" panose="02040503050406030204" pitchFamily="18" charset="0"/>
                        </a:rPr>
                        <m:t>)</m:t>
                      </m:r>
                    </m:oMath>
                  </m:oMathPara>
                </a14:m>
                <a:endParaRPr lang="en-US" altLang="zh-CN" sz="2400" dirty="0" smtClean="0"/>
              </a:p>
              <a:p>
                <a:pPr marL="0" indent="0">
                  <a:buNone/>
                </a:pPr>
                <a:r>
                  <a:rPr lang="en-US" altLang="zh-CN" sz="2000" dirty="0"/>
                  <a:t> </a:t>
                </a:r>
                <a:r>
                  <a:rPr lang="en-US" altLang="zh-CN" sz="2000" dirty="0" smtClean="0"/>
                  <a:t>   </a:t>
                </a:r>
                <a:r>
                  <a:rPr lang="zh-CN" altLang="en-US" sz="2000" dirty="0" smtClean="0"/>
                  <a:t>这里，</a:t>
                </a:r>
                <a:r>
                  <a:rPr lang="en-US" altLang="zh-CN" sz="2000" dirty="0" smtClean="0"/>
                  <a:t>C</a:t>
                </a:r>
                <a:r>
                  <a:rPr lang="en-US" altLang="zh-CN" sz="2000" baseline="-25000" dirty="0" smtClean="0"/>
                  <a:t>i</a:t>
                </a:r>
                <a:r>
                  <a:rPr lang="zh-CN" altLang="en-US" sz="2000" dirty="0" smtClean="0"/>
                  <a:t>为第</a:t>
                </a:r>
                <a:r>
                  <a:rPr lang="en-US" altLang="zh-CN" sz="2000" dirty="0" err="1" smtClean="0"/>
                  <a:t>i</a:t>
                </a:r>
                <a:r>
                  <a:rPr lang="zh-CN" altLang="en-US" sz="2000" dirty="0" smtClean="0"/>
                  <a:t>个置换的循环节数，即</a:t>
                </a:r>
                <a:r>
                  <a:rPr lang="en-US" altLang="zh-CN" sz="2000" dirty="0" smtClean="0"/>
                  <a:t>C</a:t>
                </a:r>
                <a:r>
                  <a:rPr lang="en-US" altLang="zh-CN" sz="2000" baseline="-25000" dirty="0" smtClean="0"/>
                  <a:t>i</a:t>
                </a:r>
                <a:r>
                  <a:rPr lang="en-US" altLang="zh-CN" sz="2000" dirty="0" smtClean="0"/>
                  <a:t>=</a:t>
                </a:r>
                <a:r>
                  <a:rPr lang="en-US" altLang="zh-CN" sz="2000" dirty="0" err="1" smtClean="0"/>
                  <a:t>gcd</a:t>
                </a:r>
                <a:r>
                  <a:rPr lang="en-US" altLang="zh-CN" sz="2000" dirty="0" smtClean="0"/>
                  <a:t>(</a:t>
                </a:r>
                <a:r>
                  <a:rPr lang="en-US" altLang="zh-CN" sz="2000" dirty="0" err="1" smtClean="0"/>
                  <a:t>N,i</a:t>
                </a:r>
                <a:r>
                  <a:rPr lang="en-US" altLang="zh-CN" sz="2000" dirty="0" smtClean="0"/>
                  <a:t>)</a:t>
                </a:r>
                <a:r>
                  <a:rPr lang="zh-CN" altLang="en-US" sz="2000" dirty="0" smtClean="0"/>
                  <a:t> （这里，</a:t>
                </a:r>
                <a:r>
                  <a:rPr lang="en-US" altLang="zh-CN" sz="2000" dirty="0" smtClean="0"/>
                  <a:t>N</a:t>
                </a:r>
                <a:r>
                  <a:rPr lang="zh-CN" altLang="en-US" sz="2000" dirty="0" smtClean="0"/>
                  <a:t>为圆环上的元素的个数）。</a:t>
                </a:r>
                <a:endParaRPr lang="en-US" altLang="zh-CN" sz="2000" dirty="0" smtClean="0"/>
              </a:p>
              <a:p>
                <a:pPr marL="0" indent="0">
                  <a:buNone/>
                </a:pPr>
                <a:endParaRPr lang="en-US" altLang="zh-CN" sz="2000" dirty="0" smtClean="0"/>
              </a:p>
              <a:p>
                <a:pPr marL="0" indent="0">
                  <a:buNone/>
                </a:pPr>
                <a:r>
                  <a:rPr lang="zh-CN" altLang="en-US" sz="2000" dirty="0" smtClean="0"/>
                  <a:t>举个栗子：右图中，</a:t>
                </a:r>
                <a:r>
                  <a:rPr lang="en-US" altLang="zh-CN" sz="2000" dirty="0" smtClean="0"/>
                  <a:t>N=8</a:t>
                </a:r>
                <a:r>
                  <a:rPr lang="zh-CN" altLang="en-US" sz="2000" dirty="0" smtClean="0"/>
                  <a:t>。假设第</a:t>
                </a:r>
                <a:r>
                  <a:rPr lang="en-US" altLang="zh-CN" sz="2000" dirty="0" err="1" smtClean="0"/>
                  <a:t>i</a:t>
                </a:r>
                <a:r>
                  <a:rPr lang="zh-CN" altLang="en-US" sz="2000" dirty="0" smtClean="0"/>
                  <a:t>个置换为此圆环顺时针旋转</a:t>
                </a:r>
                <a:r>
                  <a:rPr lang="en-US" altLang="zh-CN" sz="2000" dirty="0" err="1" smtClean="0"/>
                  <a:t>i</a:t>
                </a:r>
                <a:r>
                  <a:rPr lang="zh-CN" altLang="en-US" sz="2000" dirty="0" smtClean="0"/>
                  <a:t>个元素，</a:t>
                </a:r>
                <a:endParaRPr lang="en-US" altLang="zh-CN" sz="2000" dirty="0" smtClean="0"/>
              </a:p>
              <a:p>
                <a:pPr marL="0" indent="0">
                  <a:buNone/>
                </a:pPr>
                <a:r>
                  <a:rPr lang="zh-CN" altLang="en-US" sz="2000" dirty="0" smtClean="0"/>
                  <a:t>则</a:t>
                </a:r>
                <a:r>
                  <a:rPr lang="en-US" altLang="zh-CN" sz="2000" dirty="0" smtClean="0"/>
                  <a:t>C</a:t>
                </a:r>
                <a:r>
                  <a:rPr lang="en-US" altLang="zh-CN" sz="2000" baseline="-25000" dirty="0" smtClean="0"/>
                  <a:t>1</a:t>
                </a:r>
                <a:r>
                  <a:rPr lang="en-US" altLang="zh-CN" sz="2000" dirty="0" smtClean="0"/>
                  <a:t>=1, C</a:t>
                </a:r>
                <a:r>
                  <a:rPr lang="en-US" altLang="zh-CN" sz="2000" baseline="-25000" dirty="0" smtClean="0"/>
                  <a:t>2</a:t>
                </a:r>
                <a:r>
                  <a:rPr lang="en-US" altLang="zh-CN" sz="2000" dirty="0" smtClean="0"/>
                  <a:t>=2…., C</a:t>
                </a:r>
                <a:r>
                  <a:rPr lang="en-US" altLang="zh-CN" sz="2000" baseline="-25000" dirty="0" smtClean="0"/>
                  <a:t>8</a:t>
                </a:r>
                <a:r>
                  <a:rPr lang="en-US" altLang="zh-CN" sz="2000" dirty="0" smtClean="0"/>
                  <a:t>=8.</a:t>
                </a:r>
              </a:p>
              <a:p>
                <a:pPr marL="0" indent="0">
                  <a:buNone/>
                </a:pPr>
                <a:endParaRPr lang="en-US" altLang="zh-CN" sz="2000" dirty="0"/>
              </a:p>
              <a:p>
                <a:pPr marL="0" indent="0">
                  <a:buNone/>
                </a:pPr>
                <a:endParaRPr lang="en-US" altLang="zh-CN" sz="2000" dirty="0" smtClean="0"/>
              </a:p>
              <a:p>
                <a:pPr marL="0" indent="0">
                  <a:buNone/>
                </a:pPr>
                <a:endParaRPr lang="en-US" altLang="zh-CN" sz="2000" dirty="0" smtClean="0"/>
              </a:p>
              <a:p>
                <a:pPr marL="0" indent="0">
                  <a:buNone/>
                </a:pPr>
                <a:r>
                  <a:rPr lang="zh-CN" altLang="en-US" sz="2000" dirty="0" smtClean="0"/>
                  <a:t>注：</a:t>
                </a:r>
                <a:r>
                  <a:rPr lang="en-US" altLang="zh-CN" sz="2000" dirty="0" err="1"/>
                  <a:t>Pólya</a:t>
                </a:r>
                <a:r>
                  <a:rPr lang="zh-CN" altLang="en-US" sz="2000" dirty="0" smtClean="0"/>
                  <a:t>定理又被叫做波利亚定理。</a:t>
                </a:r>
                <a:endParaRPr lang="en-US" altLang="zh-CN" sz="2000" dirty="0"/>
              </a:p>
            </p:txBody>
          </p:sp>
        </mc:Choice>
        <mc:Fallback>
          <p:sp>
            <p:nvSpPr>
              <p:cNvPr id="3" name="内容占位符 2"/>
              <p:cNvSpPr>
                <a:spLocks noGrp="1" noRot="1" noChangeAspect="1" noMove="1" noResize="1" noEditPoints="1" noAdjustHandles="1" noChangeArrowheads="1" noChangeShapeType="1" noTextEdit="1"/>
              </p:cNvSpPr>
              <p:nvPr>
                <p:ph idx="1"/>
              </p:nvPr>
            </p:nvSpPr>
            <p:spPr>
              <a:xfrm>
                <a:off x="838200" y="1690688"/>
                <a:ext cx="10515600" cy="5167312"/>
              </a:xfrm>
              <a:blipFill rotWithShape="0">
                <a:blip r:embed="rId2"/>
                <a:stretch>
                  <a:fillRect l="-638" t="-1533"/>
                </a:stretch>
              </a:blipFill>
            </p:spPr>
            <p:txBody>
              <a:bodyPr/>
              <a:lstStyle/>
              <a:p>
                <a:r>
                  <a:rPr lang="zh-CN" altLang="en-US">
                    <a:noFill/>
                  </a:rPr>
                  <a:t> </a:t>
                </a:r>
              </a:p>
            </p:txBody>
          </p:sp>
        </mc:Fallback>
      </mc:AlternateContent>
      <p:pic>
        <p:nvPicPr>
          <p:cNvPr id="7" name="图片 6"/>
          <p:cNvPicPr>
            <a:picLocks noChangeAspect="1"/>
          </p:cNvPicPr>
          <p:nvPr/>
        </p:nvPicPr>
        <p:blipFill>
          <a:blip r:embed="rId3"/>
          <a:stretch>
            <a:fillRect/>
          </a:stretch>
        </p:blipFill>
        <p:spPr>
          <a:xfrm>
            <a:off x="8699157" y="3716584"/>
            <a:ext cx="2440459" cy="2402327"/>
          </a:xfrm>
          <a:prstGeom prst="rect">
            <a:avLst/>
          </a:prstGeom>
        </p:spPr>
      </p:pic>
    </p:spTree>
    <p:extLst>
      <p:ext uri="{BB962C8B-B14F-4D97-AF65-F5344CB8AC3E}">
        <p14:creationId xmlns:p14="http://schemas.microsoft.com/office/powerpoint/2010/main" val="294309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预备知识</a:t>
            </a:r>
            <a:r>
              <a:rPr lang="en-US" altLang="zh-CN" dirty="0"/>
              <a:t>——Burnside</a:t>
            </a:r>
            <a:r>
              <a:rPr lang="zh-CN" altLang="en-US" dirty="0"/>
              <a:t>引理</a:t>
            </a:r>
            <a:r>
              <a:rPr lang="zh-CN" altLang="en-US" dirty="0" smtClean="0"/>
              <a:t>、</a:t>
            </a:r>
            <a:r>
              <a:rPr lang="en-US" altLang="zh-CN" dirty="0"/>
              <a:t> </a:t>
            </a:r>
            <a:r>
              <a:rPr lang="en-US" altLang="zh-CN" dirty="0" err="1" smtClean="0"/>
              <a:t>Pólya</a:t>
            </a:r>
            <a:r>
              <a:rPr lang="zh-CN" altLang="en-US" dirty="0" smtClean="0"/>
              <a:t>定理</a:t>
            </a:r>
            <a:endParaRPr lang="zh-CN" altLang="en-US" dirty="0"/>
          </a:p>
        </p:txBody>
      </p:sp>
      <p:sp>
        <p:nvSpPr>
          <p:cNvPr id="3" name="内容占位符 2"/>
          <p:cNvSpPr>
            <a:spLocks noGrp="1"/>
          </p:cNvSpPr>
          <p:nvPr>
            <p:ph idx="1"/>
          </p:nvPr>
        </p:nvSpPr>
        <p:spPr>
          <a:xfrm>
            <a:off x="838200" y="1690688"/>
            <a:ext cx="10515600" cy="3718440"/>
          </a:xfrm>
        </p:spPr>
        <p:txBody>
          <a:bodyPr>
            <a:normAutofit/>
          </a:bodyPr>
          <a:lstStyle/>
          <a:p>
            <a:r>
              <a:rPr lang="en-US" altLang="zh-CN" dirty="0" err="1"/>
              <a:t>Pólya</a:t>
            </a:r>
            <a:r>
              <a:rPr lang="zh-CN" altLang="en-US" dirty="0" smtClean="0"/>
              <a:t>定理实际上是</a:t>
            </a:r>
            <a:r>
              <a:rPr lang="en-US" altLang="zh-CN" dirty="0" smtClean="0"/>
              <a:t>Burnside</a:t>
            </a:r>
            <a:r>
              <a:rPr lang="zh-CN" altLang="en-US" dirty="0" smtClean="0"/>
              <a:t>引理的一个特殊情况，在实际的应用中，一般都是用</a:t>
            </a:r>
            <a:r>
              <a:rPr lang="en-US" altLang="zh-CN" dirty="0" smtClean="0"/>
              <a:t>Burnside</a:t>
            </a:r>
            <a:r>
              <a:rPr lang="zh-CN" altLang="en-US" dirty="0" smtClean="0"/>
              <a:t>引理来考虑，然后用</a:t>
            </a:r>
            <a:r>
              <a:rPr lang="en-US" altLang="zh-CN" dirty="0" err="1"/>
              <a:t>Pólya</a:t>
            </a:r>
            <a:r>
              <a:rPr lang="zh-CN" altLang="en-US" dirty="0" smtClean="0"/>
              <a:t>定理来计算其中一部分的计算。</a:t>
            </a:r>
            <a:endParaRPr lang="en-US" altLang="zh-CN" dirty="0"/>
          </a:p>
        </p:txBody>
      </p:sp>
    </p:spTree>
    <p:extLst>
      <p:ext uri="{BB962C8B-B14F-4D97-AF65-F5344CB8AC3E}">
        <p14:creationId xmlns:p14="http://schemas.microsoft.com/office/powerpoint/2010/main" val="3260421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对于</a:t>
            </a:r>
            <a:r>
              <a:rPr lang="en-US" altLang="zh-CN" dirty="0" smtClean="0"/>
              <a:t>Dying</a:t>
            </a:r>
            <a:r>
              <a:rPr lang="zh-CN" altLang="en-US" dirty="0" smtClean="0"/>
              <a:t>这道题</a:t>
            </a:r>
            <a:endParaRPr lang="zh-CN" altLang="en-US" dirty="0"/>
          </a:p>
        </p:txBody>
      </p:sp>
      <p:sp>
        <p:nvSpPr>
          <p:cNvPr id="3" name="内容占位符 2"/>
          <p:cNvSpPr>
            <a:spLocks noGrp="1"/>
          </p:cNvSpPr>
          <p:nvPr>
            <p:ph idx="1"/>
          </p:nvPr>
        </p:nvSpPr>
        <p:spPr>
          <a:xfrm>
            <a:off x="838200" y="1690687"/>
            <a:ext cx="10515600" cy="4462977"/>
          </a:xfrm>
        </p:spPr>
        <p:txBody>
          <a:bodyPr>
            <a:normAutofit/>
          </a:bodyPr>
          <a:lstStyle/>
          <a:p>
            <a:r>
              <a:rPr lang="zh-CN" altLang="en-US" sz="2400" dirty="0" smtClean="0"/>
              <a:t>这道题最关键的就是把多面体的置换群算出来。多面体置换群比较多，正十二面体和正二十面体有</a:t>
            </a:r>
            <a:r>
              <a:rPr lang="en-US" altLang="zh-CN" sz="2400" dirty="0" smtClean="0"/>
              <a:t>60</a:t>
            </a:r>
            <a:r>
              <a:rPr lang="zh-CN" altLang="en-US" sz="2400" dirty="0" smtClean="0"/>
              <a:t>个</a:t>
            </a:r>
            <a:r>
              <a:rPr lang="en-US" altLang="zh-CN" sz="2400" dirty="0" smtClean="0"/>
              <a:t>…</a:t>
            </a:r>
            <a:r>
              <a:rPr lang="zh-CN" altLang="en-US" sz="2400" dirty="0" smtClean="0"/>
              <a:t>需要对置换群有一定的了解以及对其进行合理适当的分类才能够算出来。</a:t>
            </a:r>
            <a:endParaRPr lang="en-US" altLang="zh-CN" sz="2400" dirty="0" smtClean="0"/>
          </a:p>
          <a:p>
            <a:endParaRPr lang="en-US" altLang="zh-CN" sz="2400" dirty="0" smtClean="0"/>
          </a:p>
          <a:p>
            <a:r>
              <a:rPr lang="zh-CN" altLang="en-US" sz="2400" dirty="0" smtClean="0"/>
              <a:t>另外，要注意的是，题目里的三棱锥和四棱柱比较特殊，他们分别是正四面体和正六面体。需要对它们特别处理。</a:t>
            </a:r>
            <a:endParaRPr lang="en-US" altLang="zh-CN" sz="2400" dirty="0"/>
          </a:p>
          <a:p>
            <a:endParaRPr lang="en-US" altLang="zh-CN" sz="2400" dirty="0"/>
          </a:p>
        </p:txBody>
      </p:sp>
    </p:spTree>
    <p:extLst>
      <p:ext uri="{BB962C8B-B14F-4D97-AF65-F5344CB8AC3E}">
        <p14:creationId xmlns:p14="http://schemas.microsoft.com/office/powerpoint/2010/main" val="1850939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对于</a:t>
            </a:r>
            <a:r>
              <a:rPr lang="en-US" altLang="zh-CN" dirty="0" smtClean="0"/>
              <a:t>Dying</a:t>
            </a:r>
            <a:r>
              <a:rPr lang="zh-CN" altLang="en-US" dirty="0" smtClean="0"/>
              <a:t>这道题</a:t>
            </a:r>
            <a:r>
              <a:rPr lang="en-US" altLang="zh-CN" dirty="0" smtClean="0"/>
              <a:t>——</a:t>
            </a:r>
            <a:r>
              <a:rPr lang="zh-CN" altLang="en-US" dirty="0" smtClean="0"/>
              <a:t>推导置换群</a:t>
            </a:r>
            <a:endParaRPr lang="zh-CN" altLang="en-US" dirty="0"/>
          </a:p>
        </p:txBody>
      </p:sp>
      <p:sp>
        <p:nvSpPr>
          <p:cNvPr id="3" name="内容占位符 2"/>
          <p:cNvSpPr>
            <a:spLocks noGrp="1"/>
          </p:cNvSpPr>
          <p:nvPr>
            <p:ph idx="1"/>
          </p:nvPr>
        </p:nvSpPr>
        <p:spPr>
          <a:xfrm>
            <a:off x="838200" y="1690687"/>
            <a:ext cx="10515600" cy="4462977"/>
          </a:xfrm>
        </p:spPr>
        <p:txBody>
          <a:bodyPr>
            <a:normAutofit/>
          </a:bodyPr>
          <a:lstStyle/>
          <a:p>
            <a:r>
              <a:rPr lang="zh-CN" altLang="en-US" sz="2400" dirty="0" smtClean="0"/>
              <a:t>推导置换群，一般都是对旋转轴或是旋转角度进行枚举。</a:t>
            </a:r>
            <a:endParaRPr lang="en-US" altLang="zh-CN" sz="2400" dirty="0" smtClean="0"/>
          </a:p>
          <a:p>
            <a:r>
              <a:rPr lang="zh-CN" altLang="en-US" sz="2400" dirty="0" smtClean="0"/>
              <a:t>在这道题中，我们可以用下面的方式进行枚举：</a:t>
            </a:r>
            <a:endParaRPr lang="en-US" altLang="zh-CN" sz="2400" dirty="0" smtClean="0"/>
          </a:p>
          <a:p>
            <a:r>
              <a:rPr lang="en-US" altLang="zh-CN" sz="2400" dirty="0" smtClean="0"/>
              <a:t>(1) </a:t>
            </a:r>
            <a:r>
              <a:rPr lang="zh-CN" altLang="en-US" sz="2400" dirty="0" smtClean="0"/>
              <a:t>以两个相对的面的中心连线为轴进行旋转</a:t>
            </a:r>
            <a:endParaRPr lang="en-US" altLang="zh-CN" sz="2400" dirty="0" smtClean="0"/>
          </a:p>
          <a:p>
            <a:r>
              <a:rPr lang="en-US" altLang="zh-CN" sz="2400" dirty="0" smtClean="0"/>
              <a:t>(2) </a:t>
            </a:r>
            <a:r>
              <a:rPr lang="zh-CN" altLang="en-US" sz="2400" dirty="0" smtClean="0"/>
              <a:t>以</a:t>
            </a:r>
            <a:r>
              <a:rPr lang="zh-CN" altLang="en-US" sz="2400" dirty="0"/>
              <a:t>两个相对</a:t>
            </a:r>
            <a:r>
              <a:rPr lang="zh-CN" altLang="en-US" sz="2400" dirty="0" smtClean="0"/>
              <a:t>的棱的</a:t>
            </a:r>
            <a:r>
              <a:rPr lang="zh-CN" altLang="en-US" sz="2400" dirty="0"/>
              <a:t>中心连线为轴进行</a:t>
            </a:r>
            <a:r>
              <a:rPr lang="zh-CN" altLang="en-US" sz="2400" dirty="0" smtClean="0"/>
              <a:t>旋转</a:t>
            </a:r>
            <a:endParaRPr lang="en-US" altLang="zh-CN" sz="2400" dirty="0"/>
          </a:p>
          <a:p>
            <a:r>
              <a:rPr lang="en-US" altLang="zh-CN" sz="2400" dirty="0" smtClean="0"/>
              <a:t>(3) </a:t>
            </a:r>
            <a:r>
              <a:rPr lang="zh-CN" altLang="en-US" sz="2400" dirty="0"/>
              <a:t>以两个相对</a:t>
            </a:r>
            <a:r>
              <a:rPr lang="zh-CN" altLang="en-US" sz="2400" dirty="0" smtClean="0"/>
              <a:t>的顶点连</a:t>
            </a:r>
            <a:r>
              <a:rPr lang="zh-CN" altLang="en-US" sz="2400" dirty="0"/>
              <a:t>线为轴进行</a:t>
            </a:r>
            <a:r>
              <a:rPr lang="zh-CN" altLang="en-US" sz="2400" dirty="0" smtClean="0"/>
              <a:t>旋转</a:t>
            </a:r>
            <a:endParaRPr lang="en-US" altLang="zh-CN" sz="2400" dirty="0" smtClean="0"/>
          </a:p>
          <a:p>
            <a:endParaRPr lang="en-US" altLang="zh-CN" sz="2400" dirty="0"/>
          </a:p>
          <a:p>
            <a:endParaRPr lang="en-US" altLang="zh-CN" sz="2400" dirty="0" smtClean="0"/>
          </a:p>
          <a:p>
            <a:r>
              <a:rPr lang="zh-CN" altLang="en-US" sz="2400" dirty="0" smtClean="0"/>
              <a:t>具体的正多面体置换群网上是有的，有兴趣的同学可以去看一看。</a:t>
            </a:r>
            <a:endParaRPr lang="en-US" altLang="zh-CN" sz="2400" dirty="0" smtClean="0"/>
          </a:p>
          <a:p>
            <a:r>
              <a:rPr lang="zh-CN" altLang="en-US" sz="2400" dirty="0" smtClean="0"/>
              <a:t>网址是：</a:t>
            </a:r>
            <a:r>
              <a:rPr lang="en-US" altLang="zh-CN" sz="2400" dirty="0"/>
              <a:t> http://blog.csdn.net/nickms/article/details/6076341</a:t>
            </a:r>
            <a:endParaRPr lang="en-US" altLang="zh-CN" sz="2400" dirty="0" smtClean="0"/>
          </a:p>
          <a:p>
            <a:endParaRPr lang="en-US" altLang="zh-CN" sz="2400" dirty="0"/>
          </a:p>
          <a:p>
            <a:endParaRPr lang="en-US" altLang="zh-CN" sz="2400" dirty="0" smtClean="0"/>
          </a:p>
          <a:p>
            <a:pPr marL="0" indent="0">
              <a:buNone/>
            </a:pPr>
            <a:endParaRPr lang="en-US" altLang="zh-CN" sz="2400" dirty="0"/>
          </a:p>
          <a:p>
            <a:endParaRPr lang="en-US" altLang="zh-CN" sz="2400" dirty="0"/>
          </a:p>
          <a:p>
            <a:endParaRPr lang="en-US" altLang="zh-CN" sz="2400" dirty="0"/>
          </a:p>
        </p:txBody>
      </p:sp>
    </p:spTree>
    <p:extLst>
      <p:ext uri="{BB962C8B-B14F-4D97-AF65-F5344CB8AC3E}">
        <p14:creationId xmlns:p14="http://schemas.microsoft.com/office/powerpoint/2010/main" val="66164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对于</a:t>
            </a:r>
            <a:r>
              <a:rPr lang="en-US" altLang="zh-CN" dirty="0" smtClean="0"/>
              <a:t>Dying</a:t>
            </a:r>
            <a:r>
              <a:rPr lang="zh-CN" altLang="en-US" dirty="0" smtClean="0"/>
              <a:t>这道题</a:t>
            </a:r>
            <a:endParaRPr lang="zh-CN" altLang="en-US" dirty="0"/>
          </a:p>
        </p:txBody>
      </p:sp>
      <p:sp>
        <p:nvSpPr>
          <p:cNvPr id="3" name="内容占位符 2"/>
          <p:cNvSpPr>
            <a:spLocks noGrp="1"/>
          </p:cNvSpPr>
          <p:nvPr>
            <p:ph idx="1"/>
          </p:nvPr>
        </p:nvSpPr>
        <p:spPr>
          <a:xfrm>
            <a:off x="838200" y="1690687"/>
            <a:ext cx="10515600" cy="4462977"/>
          </a:xfrm>
        </p:spPr>
        <p:txBody>
          <a:bodyPr>
            <a:normAutofit/>
          </a:bodyPr>
          <a:lstStyle/>
          <a:p>
            <a:r>
              <a:rPr lang="zh-CN" altLang="en-US" sz="2400" dirty="0"/>
              <a:t>这</a:t>
            </a:r>
            <a:r>
              <a:rPr lang="zh-CN" altLang="en-US" sz="2400" dirty="0" smtClean="0"/>
              <a:t>题在计算</a:t>
            </a:r>
            <a:r>
              <a:rPr lang="en-US" altLang="zh-CN" sz="2400" dirty="0" smtClean="0"/>
              <a:t>N</a:t>
            </a:r>
            <a:r>
              <a:rPr lang="zh-CN" altLang="en-US" sz="2400" dirty="0" smtClean="0"/>
              <a:t>棱锥和</a:t>
            </a:r>
            <a:r>
              <a:rPr lang="en-US" altLang="zh-CN" sz="2400" dirty="0" smtClean="0"/>
              <a:t>N</a:t>
            </a:r>
            <a:r>
              <a:rPr lang="zh-CN" altLang="en-US" sz="2400" dirty="0" smtClean="0"/>
              <a:t>棱</a:t>
            </a:r>
            <a:r>
              <a:rPr lang="zh-CN" altLang="en-US" sz="2400" dirty="0"/>
              <a:t>柱</a:t>
            </a:r>
            <a:r>
              <a:rPr lang="zh-CN" altLang="en-US" sz="2400" dirty="0" smtClean="0"/>
              <a:t>的时候，因为要用</a:t>
            </a:r>
            <a:r>
              <a:rPr lang="en-US" altLang="zh-CN" sz="2400" dirty="0" smtClean="0"/>
              <a:t>Burnside</a:t>
            </a:r>
            <a:r>
              <a:rPr lang="zh-CN" altLang="en-US" sz="2400" dirty="0" smtClean="0"/>
              <a:t>引理，所以时间复杂度为</a:t>
            </a:r>
            <a:r>
              <a:rPr lang="en-US" altLang="zh-CN" sz="2400" dirty="0" smtClean="0"/>
              <a:t>O(N*log(N))</a:t>
            </a:r>
            <a:r>
              <a:rPr lang="zh-CN" altLang="en-US" sz="2400" dirty="0" smtClean="0"/>
              <a:t>。</a:t>
            </a:r>
            <a:endParaRPr lang="en-US" altLang="zh-CN" sz="2400" dirty="0"/>
          </a:p>
          <a:p>
            <a:r>
              <a:rPr lang="zh-CN" altLang="en-US" sz="2400" dirty="0" smtClean="0"/>
              <a:t>在计算正多面体的时候，因为置换是固定的，所以计算时间为线性的，即</a:t>
            </a:r>
            <a:r>
              <a:rPr lang="en-US" altLang="zh-CN" sz="2400" dirty="0" smtClean="0"/>
              <a:t>O(1)</a:t>
            </a:r>
            <a:r>
              <a:rPr lang="zh-CN" altLang="en-US" sz="2400" dirty="0" smtClean="0"/>
              <a:t>。</a:t>
            </a:r>
            <a:endParaRPr lang="en-US" altLang="zh-CN" sz="2400" dirty="0" smtClean="0"/>
          </a:p>
          <a:p>
            <a:endParaRPr lang="en-US" altLang="zh-CN" sz="2400" dirty="0"/>
          </a:p>
          <a:p>
            <a:r>
              <a:rPr lang="zh-CN" altLang="en-US" sz="2400" dirty="0" smtClean="0"/>
              <a:t>所以此题总的复杂度为</a:t>
            </a:r>
            <a:r>
              <a:rPr lang="en-US" altLang="zh-CN" sz="2400" dirty="0"/>
              <a:t>O(N*log(N</a:t>
            </a:r>
            <a:r>
              <a:rPr lang="en-US" altLang="zh-CN" sz="2400" dirty="0" smtClean="0"/>
              <a:t>))</a:t>
            </a:r>
            <a:r>
              <a:rPr lang="zh-CN" altLang="en-US" sz="2400" smtClean="0"/>
              <a:t>。</a:t>
            </a:r>
            <a:endParaRPr lang="en-US" altLang="zh-CN" sz="2400" dirty="0"/>
          </a:p>
        </p:txBody>
      </p:sp>
    </p:spTree>
    <p:extLst>
      <p:ext uri="{BB962C8B-B14F-4D97-AF65-F5344CB8AC3E}">
        <p14:creationId xmlns:p14="http://schemas.microsoft.com/office/powerpoint/2010/main" val="1919297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74067" y="299103"/>
            <a:ext cx="7772400" cy="880366"/>
          </a:xfrm>
        </p:spPr>
        <p:txBody>
          <a:bodyPr>
            <a:normAutofit/>
          </a:bodyPr>
          <a:lstStyle/>
          <a:p>
            <a:r>
              <a:rPr lang="en-US" altLang="zh-CN" sz="4800" b="1" dirty="0" smtClean="0"/>
              <a:t>D. </a:t>
            </a:r>
            <a:r>
              <a:rPr lang="en-US" altLang="zh-CN" sz="4800" b="1" dirty="0" err="1" smtClean="0"/>
              <a:t>Subtree</a:t>
            </a:r>
            <a:endParaRPr lang="zh-CN" altLang="en-US" sz="4800" b="1" dirty="0"/>
          </a:p>
        </p:txBody>
      </p:sp>
      <p:sp>
        <p:nvSpPr>
          <p:cNvPr id="4" name="矩形 3"/>
          <p:cNvSpPr/>
          <p:nvPr/>
        </p:nvSpPr>
        <p:spPr>
          <a:xfrm>
            <a:off x="435835" y="1581313"/>
            <a:ext cx="11220628" cy="4401205"/>
          </a:xfrm>
          <a:prstGeom prst="rect">
            <a:avLst/>
          </a:prstGeom>
        </p:spPr>
        <p:txBody>
          <a:bodyPr wrap="square">
            <a:spAutoFit/>
          </a:bodyPr>
          <a:lstStyle/>
          <a:p>
            <a:pPr>
              <a:lnSpc>
                <a:spcPct val="200000"/>
              </a:lnSpc>
            </a:pPr>
            <a:r>
              <a:rPr lang="en-US" altLang="zh-CN"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题目大意</a:t>
            </a:r>
            <a:r>
              <a:rPr lang="en-US" altLang="zh-CN" sz="2000" dirty="0" smtClean="0">
                <a:latin typeface="微软雅黑" pitchFamily="34" charset="-122"/>
                <a:ea typeface="微软雅黑" pitchFamily="34" charset="-122"/>
              </a:rPr>
              <a:t>】	</a:t>
            </a:r>
          </a:p>
          <a:p>
            <a:r>
              <a:rPr lang="en-US" altLang="zh-CN" sz="2000" dirty="0" smtClean="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给出一个</a:t>
            </a:r>
            <a:r>
              <a:rPr lang="en-US" altLang="zh-CN" sz="2000" dirty="0" smtClean="0">
                <a:latin typeface="微软雅黑" pitchFamily="34" charset="-122"/>
                <a:ea typeface="微软雅黑" pitchFamily="34" charset="-122"/>
              </a:rPr>
              <a:t>N</a:t>
            </a:r>
            <a:r>
              <a:rPr lang="zh-CN" altLang="en-US" sz="2000" dirty="0" smtClean="0">
                <a:latin typeface="微软雅黑" pitchFamily="34" charset="-122"/>
                <a:ea typeface="微软雅黑" pitchFamily="34" charset="-122"/>
              </a:rPr>
              <a:t>个节点的无根树，每个节点有一个权值</a:t>
            </a:r>
            <a:r>
              <a:rPr lang="en-US" altLang="zh-CN" sz="2000" dirty="0" smtClean="0">
                <a:latin typeface="微软雅黑" pitchFamily="34" charset="-122"/>
                <a:ea typeface="微软雅黑" pitchFamily="34" charset="-122"/>
              </a:rPr>
              <a:t>W[</a:t>
            </a:r>
            <a:r>
              <a:rPr lang="en-US" altLang="zh-CN" sz="2000" dirty="0" err="1" smtClean="0">
                <a:latin typeface="微软雅黑" pitchFamily="34" charset="-122"/>
                <a:ea typeface="微软雅黑" pitchFamily="34" charset="-122"/>
              </a:rPr>
              <a:t>i</a:t>
            </a:r>
            <a:r>
              <a:rPr lang="en-US" altLang="zh-CN" sz="2000" dirty="0" smtClean="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要求找出节点之间</a:t>
            </a:r>
            <a:r>
              <a:rPr lang="en-US" altLang="zh-CN" sz="2000" dirty="0" smtClean="0">
                <a:latin typeface="微软雅黑" pitchFamily="34" charset="-122"/>
                <a:ea typeface="微软雅黑" pitchFamily="34" charset="-122"/>
              </a:rPr>
              <a:t>AND</a:t>
            </a:r>
            <a:r>
              <a:rPr lang="zh-CN" altLang="en-US" sz="2000" dirty="0" smtClean="0">
                <a:latin typeface="微软雅黑" pitchFamily="34" charset="-122"/>
                <a:ea typeface="微软雅黑" pitchFamily="34" charset="-122"/>
              </a:rPr>
              <a:t>运算后值最大的子树的个数，并对结果</a:t>
            </a:r>
            <a:r>
              <a:rPr lang="en-US" altLang="zh-CN" sz="2000" dirty="0" smtClean="0">
                <a:latin typeface="微软雅黑" pitchFamily="34" charset="-122"/>
                <a:ea typeface="微软雅黑" pitchFamily="34" charset="-122"/>
              </a:rPr>
              <a:t>mod 1000000007</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endParaRPr lang="en-US" altLang="zh-CN" sz="2000" dirty="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解法</a:t>
            </a:r>
            <a:r>
              <a:rPr lang="en-US" altLang="zh-CN" sz="2000" dirty="0" smtClean="0">
                <a:latin typeface="微软雅黑" pitchFamily="34" charset="-122"/>
                <a:ea typeface="微软雅黑" pitchFamily="34" charset="-122"/>
              </a:rPr>
              <a:t>】</a:t>
            </a:r>
          </a:p>
          <a:p>
            <a:r>
              <a:rPr lang="en-US" altLang="zh-CN" sz="2000" dirty="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由于</a:t>
            </a:r>
            <a:r>
              <a:rPr lang="en-US" altLang="zh-CN" sz="2000" dirty="0" smtClean="0">
                <a:latin typeface="微软雅黑" pitchFamily="34" charset="-122"/>
                <a:ea typeface="微软雅黑" pitchFamily="34" charset="-122"/>
              </a:rPr>
              <a:t>And</a:t>
            </a:r>
            <a:r>
              <a:rPr lang="zh-CN" altLang="en-US" sz="2000" dirty="0" smtClean="0">
                <a:latin typeface="微软雅黑" pitchFamily="34" charset="-122"/>
                <a:ea typeface="微软雅黑" pitchFamily="34" charset="-122"/>
              </a:rPr>
              <a:t>运算的性质，节点之间</a:t>
            </a:r>
            <a:r>
              <a:rPr lang="en-US" altLang="zh-CN" sz="2000" dirty="0" smtClean="0">
                <a:latin typeface="微软雅黑" pitchFamily="34" charset="-122"/>
                <a:ea typeface="微软雅黑" pitchFamily="34" charset="-122"/>
              </a:rPr>
              <a:t>And</a:t>
            </a:r>
            <a:r>
              <a:rPr lang="zh-CN" altLang="en-US" sz="2000" dirty="0" smtClean="0">
                <a:latin typeface="微软雅黑" pitchFamily="34" charset="-122"/>
                <a:ea typeface="微软雅黑" pitchFamily="34" charset="-122"/>
              </a:rPr>
              <a:t>不会使得值变大。所以最大的值就决定了所有符合条件的子树的节点。所以题目的本质其实就是求子树个数。</a:t>
            </a:r>
            <a:endParaRPr lang="en-US" altLang="zh-CN" sz="2000" dirty="0" smtClean="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首先找到最大的值</a:t>
            </a:r>
            <a:r>
              <a:rPr lang="en-US" altLang="zh-CN" sz="2000" dirty="0" smtClean="0">
                <a:latin typeface="微软雅黑" pitchFamily="34" charset="-122"/>
                <a:ea typeface="微软雅黑" pitchFamily="34" charset="-122"/>
              </a:rPr>
              <a:t>mx</a:t>
            </a:r>
            <a:r>
              <a:rPr lang="zh-CN" altLang="en-US" sz="2000" dirty="0" smtClean="0">
                <a:latin typeface="微软雅黑" pitchFamily="34" charset="-122"/>
                <a:ea typeface="微软雅黑" pitchFamily="34" charset="-122"/>
              </a:rPr>
              <a:t>， 开始遍历整个树，当符合有当前</a:t>
            </a:r>
            <a:r>
              <a:rPr lang="en-US" altLang="zh-CN" sz="2000" dirty="0" smtClean="0">
                <a:latin typeface="微软雅黑" pitchFamily="34" charset="-122"/>
                <a:ea typeface="微软雅黑" pitchFamily="34" charset="-122"/>
              </a:rPr>
              <a:t>W[u] == mx</a:t>
            </a:r>
            <a:r>
              <a:rPr lang="zh-CN" altLang="en-US" sz="2000" dirty="0" smtClean="0">
                <a:latin typeface="微软雅黑" pitchFamily="34" charset="-122"/>
                <a:ea typeface="微软雅黑" pitchFamily="34" charset="-122"/>
              </a:rPr>
              <a:t>时，可以找出所有它的子节点</a:t>
            </a:r>
            <a:r>
              <a:rPr lang="en-US" altLang="zh-CN" sz="2000" dirty="0" smtClean="0">
                <a:latin typeface="微软雅黑" pitchFamily="34" charset="-122"/>
                <a:ea typeface="微软雅黑" pitchFamily="34" charset="-122"/>
              </a:rPr>
              <a:t>W[v] == mx, </a:t>
            </a:r>
            <a:r>
              <a:rPr lang="zh-CN" altLang="en-US" sz="2000" dirty="0" smtClean="0">
                <a:latin typeface="微软雅黑" pitchFamily="34" charset="-122"/>
                <a:ea typeface="微软雅黑" pitchFamily="34" charset="-122"/>
              </a:rPr>
              <a:t>转移计算</a:t>
            </a:r>
            <a:r>
              <a:rPr lang="en-US" altLang="zh-CN" sz="2000" dirty="0" smtClean="0">
                <a:latin typeface="微软雅黑" pitchFamily="34" charset="-122"/>
                <a:ea typeface="微软雅黑" pitchFamily="34" charset="-122"/>
              </a:rPr>
              <a:t>F[u] = F[u] * (F[v] + 1) % MOD, </a:t>
            </a:r>
            <a:r>
              <a:rPr lang="zh-CN" altLang="en-US" sz="2000" dirty="0" smtClean="0">
                <a:latin typeface="微软雅黑" pitchFamily="34" charset="-122"/>
                <a:ea typeface="微软雅黑" pitchFamily="34" charset="-122"/>
              </a:rPr>
              <a:t>表示计算到节点</a:t>
            </a:r>
            <a:r>
              <a:rPr lang="en-US" altLang="zh-CN" sz="2000" dirty="0" smtClean="0">
                <a:latin typeface="微软雅黑" pitchFamily="34" charset="-122"/>
                <a:ea typeface="微软雅黑" pitchFamily="34" charset="-122"/>
              </a:rPr>
              <a:t>u</a:t>
            </a:r>
            <a:r>
              <a:rPr lang="zh-CN" altLang="en-US" sz="2000" dirty="0" smtClean="0">
                <a:latin typeface="微软雅黑" pitchFamily="34" charset="-122"/>
                <a:ea typeface="微软雅黑" pitchFamily="34" charset="-122"/>
              </a:rPr>
              <a:t>时包含的子树个数。</a:t>
            </a:r>
            <a:endParaRPr lang="en-US" altLang="zh-CN" sz="2000" dirty="0" smtClean="0">
              <a:latin typeface="微软雅黑" pitchFamily="34" charset="-122"/>
              <a:ea typeface="微软雅黑" pitchFamily="34" charset="-122"/>
            </a:endParaRPr>
          </a:p>
          <a:p>
            <a:endParaRPr lang="en-US" altLang="zh-CN" sz="2000" dirty="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拓展</a:t>
            </a:r>
            <a:r>
              <a:rPr lang="en-US" altLang="zh-CN" sz="2000" dirty="0" smtClean="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限制子树大小</a:t>
            </a:r>
            <a:r>
              <a:rPr lang="en-US" altLang="zh-CN" sz="2000" dirty="0" smtClean="0">
                <a:latin typeface="微软雅黑" pitchFamily="34" charset="-122"/>
                <a:ea typeface="微软雅黑" pitchFamily="34" charset="-122"/>
              </a:rPr>
              <a:t>&gt;=k, (k&lt;=100)</a:t>
            </a:r>
            <a:endParaRPr lang="zh-CN" altLang="en-US" sz="2000" dirty="0">
              <a:latin typeface="微软雅黑" pitchFamily="34" charset="-122"/>
              <a:ea typeface="微软雅黑" pitchFamily="34" charset="-122"/>
            </a:endParaRPr>
          </a:p>
        </p:txBody>
      </p:sp>
    </p:spTree>
    <p:extLst>
      <p:ext uri="{BB962C8B-B14F-4D97-AF65-F5344CB8AC3E}">
        <p14:creationId xmlns:p14="http://schemas.microsoft.com/office/powerpoint/2010/main" val="3864467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74067" y="299103"/>
            <a:ext cx="7772400" cy="880366"/>
          </a:xfrm>
        </p:spPr>
        <p:txBody>
          <a:bodyPr>
            <a:normAutofit/>
          </a:bodyPr>
          <a:lstStyle/>
          <a:p>
            <a:r>
              <a:rPr lang="en-US" altLang="zh-CN" sz="4800" b="1" dirty="0" smtClean="0"/>
              <a:t>E. </a:t>
            </a:r>
            <a:r>
              <a:rPr lang="en-US" altLang="zh-CN" sz="4800" b="1" dirty="0" err="1" smtClean="0"/>
              <a:t>Whac</a:t>
            </a:r>
            <a:r>
              <a:rPr lang="en-US" altLang="zh-CN" sz="4800" b="1" dirty="0" smtClean="0"/>
              <a:t>-A-Mole</a:t>
            </a:r>
            <a:endParaRPr lang="zh-CN" altLang="en-US" sz="4800" b="1" dirty="0"/>
          </a:p>
        </p:txBody>
      </p:sp>
      <p:sp>
        <p:nvSpPr>
          <p:cNvPr id="4" name="矩形 3"/>
          <p:cNvSpPr/>
          <p:nvPr/>
        </p:nvSpPr>
        <p:spPr>
          <a:xfrm>
            <a:off x="435835" y="1581313"/>
            <a:ext cx="11220628" cy="3170099"/>
          </a:xfrm>
          <a:prstGeom prst="rect">
            <a:avLst/>
          </a:prstGeom>
        </p:spPr>
        <p:txBody>
          <a:bodyPr wrap="square">
            <a:spAutoFit/>
          </a:bodyPr>
          <a:lstStyle/>
          <a:p>
            <a:pPr>
              <a:lnSpc>
                <a:spcPct val="200000"/>
              </a:lnSpc>
            </a:pPr>
            <a:r>
              <a:rPr lang="en-US" altLang="zh-CN"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题目大意</a:t>
            </a:r>
            <a:r>
              <a:rPr lang="en-US" altLang="zh-CN" sz="2000" dirty="0" smtClean="0">
                <a:latin typeface="微软雅黑" pitchFamily="34" charset="-122"/>
                <a:ea typeface="微软雅黑" pitchFamily="34" charset="-122"/>
              </a:rPr>
              <a:t>】</a:t>
            </a:r>
          </a:p>
          <a:p>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1</a:t>
            </a:r>
            <a:r>
              <a:rPr lang="zh-CN" altLang="en-US" sz="2000" dirty="0" smtClean="0">
                <a:latin typeface="微软雅黑" pitchFamily="34" charset="-122"/>
                <a:ea typeface="微软雅黑" pitchFamily="34" charset="-122"/>
              </a:rPr>
              <a:t>）有</a:t>
            </a:r>
            <a:r>
              <a:rPr lang="zh-CN" altLang="en-US" sz="2000" dirty="0">
                <a:latin typeface="微软雅黑" pitchFamily="34" charset="-122"/>
                <a:ea typeface="微软雅黑" pitchFamily="34" charset="-122"/>
              </a:rPr>
              <a:t>一块地，</a:t>
            </a:r>
            <a:r>
              <a:rPr lang="en-US" altLang="zh-CN" sz="2000" dirty="0">
                <a:latin typeface="微软雅黑" pitchFamily="34" charset="-122"/>
                <a:ea typeface="微软雅黑" pitchFamily="34" charset="-122"/>
              </a:rPr>
              <a:t>0</a:t>
            </a:r>
            <a:r>
              <a:rPr lang="zh-CN" altLang="en-US" sz="2000" dirty="0">
                <a:latin typeface="微软雅黑" pitchFamily="34" charset="-122"/>
                <a:ea typeface="微软雅黑" pitchFamily="34" charset="-122"/>
              </a:rPr>
              <a:t>表示没有地鼠，</a:t>
            </a:r>
            <a:r>
              <a:rPr lang="en-US" altLang="zh-CN" sz="2000" dirty="0">
                <a:latin typeface="微软雅黑" pitchFamily="34" charset="-122"/>
                <a:ea typeface="微软雅黑" pitchFamily="34" charset="-122"/>
              </a:rPr>
              <a:t>1</a:t>
            </a:r>
            <a:r>
              <a:rPr lang="zh-CN" altLang="en-US" sz="2000" dirty="0">
                <a:latin typeface="微软雅黑" pitchFamily="34" charset="-122"/>
                <a:ea typeface="微软雅黑" pitchFamily="34" charset="-122"/>
              </a:rPr>
              <a:t>表示有一只地鼠，</a:t>
            </a:r>
            <a:r>
              <a:rPr lang="en-US" altLang="zh-CN" sz="2000" dirty="0">
                <a:latin typeface="微软雅黑" pitchFamily="34" charset="-122"/>
                <a:ea typeface="微软雅黑" pitchFamily="34" charset="-122"/>
              </a:rPr>
              <a:t>2</a:t>
            </a:r>
            <a:r>
              <a:rPr lang="zh-CN" altLang="en-US" sz="2000" dirty="0">
                <a:latin typeface="微软雅黑" pitchFamily="34" charset="-122"/>
                <a:ea typeface="微软雅黑" pitchFamily="34" charset="-122"/>
              </a:rPr>
              <a:t>表示有两只地</a:t>
            </a:r>
            <a:r>
              <a:rPr lang="zh-CN" altLang="en-US" sz="2000" dirty="0" smtClean="0">
                <a:latin typeface="微软雅黑" pitchFamily="34" charset="-122"/>
                <a:ea typeface="微软雅黑" pitchFamily="34" charset="-122"/>
              </a:rPr>
              <a:t>鼠</a:t>
            </a:r>
            <a:br>
              <a:rPr lang="zh-CN" altLang="en-US" sz="2000" dirty="0" smtClean="0">
                <a:latin typeface="微软雅黑" pitchFamily="34" charset="-122"/>
                <a:ea typeface="微软雅黑" pitchFamily="34" charset="-122"/>
              </a:rPr>
            </a:b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2</a:t>
            </a:r>
            <a:r>
              <a:rPr lang="zh-CN" altLang="en-US" sz="2000" dirty="0" smtClean="0">
                <a:latin typeface="微软雅黑" pitchFamily="34" charset="-122"/>
                <a:ea typeface="微软雅黑" pitchFamily="34" charset="-122"/>
              </a:rPr>
              <a:t>）锤子</a:t>
            </a:r>
            <a:r>
              <a:rPr lang="zh-CN" altLang="en-US" sz="2000" dirty="0">
                <a:latin typeface="微软雅黑" pitchFamily="34" charset="-122"/>
                <a:ea typeface="微软雅黑" pitchFamily="34" charset="-122"/>
              </a:rPr>
              <a:t>有三种类型：</a:t>
            </a:r>
            <a:r>
              <a:rPr lang="en-US" altLang="zh-CN" sz="2000" dirty="0" smtClean="0">
                <a:latin typeface="微软雅黑" pitchFamily="34" charset="-122"/>
                <a:ea typeface="微软雅黑" pitchFamily="34" charset="-122"/>
              </a:rPr>
              <a:t>1*1</a:t>
            </a: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2*2</a:t>
            </a:r>
            <a:r>
              <a:rPr lang="zh-CN" altLang="en-US" sz="2000" dirty="0" smtClean="0">
                <a:latin typeface="微软雅黑" pitchFamily="34" charset="-122"/>
                <a:ea typeface="微软雅黑" pitchFamily="34" charset="-122"/>
              </a:rPr>
              <a:t>和</a:t>
            </a:r>
            <a:r>
              <a:rPr lang="en-US" altLang="zh-CN" sz="2000" dirty="0" smtClean="0">
                <a:latin typeface="微软雅黑" pitchFamily="34" charset="-122"/>
                <a:ea typeface="微软雅黑" pitchFamily="34" charset="-122"/>
              </a:rPr>
              <a:t>3*3</a:t>
            </a:r>
            <a:r>
              <a:rPr lang="zh-CN" altLang="en-US" sz="2000" dirty="0" smtClean="0">
                <a:latin typeface="微软雅黑" pitchFamily="34" charset="-122"/>
                <a:ea typeface="微软雅黑" pitchFamily="34" charset="-122"/>
              </a:rPr>
              <a:t>， 即</a:t>
            </a:r>
            <a:r>
              <a:rPr lang="zh-CN" altLang="en-US" sz="2000" dirty="0">
                <a:latin typeface="微软雅黑" pitchFamily="34" charset="-122"/>
                <a:ea typeface="微软雅黑" pitchFamily="34" charset="-122"/>
              </a:rPr>
              <a:t>你用完了</a:t>
            </a:r>
            <a:r>
              <a:rPr lang="en-US" altLang="zh-CN" sz="2000" dirty="0">
                <a:latin typeface="微软雅黑" pitchFamily="34" charset="-122"/>
                <a:ea typeface="微软雅黑" pitchFamily="34" charset="-122"/>
              </a:rPr>
              <a:t>1*1</a:t>
            </a:r>
            <a:r>
              <a:rPr lang="zh-CN" altLang="en-US" sz="2000" dirty="0">
                <a:latin typeface="微软雅黑" pitchFamily="34" charset="-122"/>
                <a:ea typeface="微软雅黑" pitchFamily="34" charset="-122"/>
              </a:rPr>
              <a:t>的，打下一个</a:t>
            </a:r>
            <a:r>
              <a:rPr lang="zh-CN" altLang="en-US" sz="2000" dirty="0" smtClean="0">
                <a:latin typeface="微软雅黑" pitchFamily="34" charset="-122"/>
                <a:ea typeface="微软雅黑" pitchFamily="34" charset="-122"/>
              </a:rPr>
              <a:t>就要用</a:t>
            </a:r>
            <a:r>
              <a:rPr lang="en-US" altLang="zh-CN" sz="2000" dirty="0">
                <a:latin typeface="微软雅黑" pitchFamily="34" charset="-122"/>
                <a:ea typeface="微软雅黑" pitchFamily="34" charset="-122"/>
              </a:rPr>
              <a:t>2*2</a:t>
            </a:r>
            <a:r>
              <a:rPr lang="zh-CN" altLang="en-US" sz="2000" dirty="0">
                <a:latin typeface="微软雅黑" pitchFamily="34" charset="-122"/>
                <a:ea typeface="微软雅黑" pitchFamily="34" charset="-122"/>
              </a:rPr>
              <a:t>的，</a:t>
            </a:r>
            <a:r>
              <a:rPr lang="zh-CN" altLang="en-US" sz="2000" dirty="0" smtClean="0">
                <a:latin typeface="微软雅黑" pitchFamily="34" charset="-122"/>
                <a:ea typeface="微软雅黑" pitchFamily="34" charset="-122"/>
              </a:rPr>
              <a:t>以此类推</a:t>
            </a:r>
            <a:endParaRPr lang="en-US" altLang="zh-CN" sz="2000" dirty="0" smtClean="0">
              <a:latin typeface="微软雅黑" pitchFamily="34" charset="-122"/>
              <a:ea typeface="微软雅黑" pitchFamily="34" charset="-122"/>
            </a:endParaRPr>
          </a:p>
          <a:p>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3</a:t>
            </a: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	1*1</a:t>
            </a:r>
            <a:r>
              <a:rPr lang="zh-CN" altLang="en-US" sz="2000" dirty="0">
                <a:latin typeface="微软雅黑" pitchFamily="34" charset="-122"/>
                <a:ea typeface="微软雅黑" pitchFamily="34" charset="-122"/>
              </a:rPr>
              <a:t>的锤子可以覆盖一个</a:t>
            </a:r>
            <a:r>
              <a:rPr lang="zh-CN" altLang="en-US" sz="2000" dirty="0" smtClean="0">
                <a:latin typeface="微软雅黑" pitchFamily="34" charset="-122"/>
                <a:ea typeface="微软雅黑" pitchFamily="34" charset="-122"/>
              </a:rPr>
              <a:t>点；    </a:t>
            </a:r>
            <a:endParaRPr lang="en-US" altLang="zh-CN" sz="2000" dirty="0" smtClean="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 </a:t>
            </a:r>
            <a:r>
              <a:rPr lang="en-US" altLang="zh-CN" sz="2000" dirty="0">
                <a:latin typeface="微软雅黑" pitchFamily="34" charset="-122"/>
                <a:ea typeface="微软雅黑" pitchFamily="34" charset="-122"/>
              </a:rPr>
              <a:t>	</a:t>
            </a:r>
            <a:r>
              <a:rPr lang="en-US" altLang="zh-CN" sz="2000" dirty="0" smtClean="0">
                <a:latin typeface="微软雅黑" pitchFamily="34" charset="-122"/>
                <a:ea typeface="微软雅黑" pitchFamily="34" charset="-122"/>
              </a:rPr>
              <a:t>2*2</a:t>
            </a:r>
            <a:r>
              <a:rPr lang="zh-CN" altLang="en-US" sz="2000" dirty="0">
                <a:latin typeface="微软雅黑" pitchFamily="34" charset="-122"/>
                <a:ea typeface="微软雅黑" pitchFamily="34" charset="-122"/>
              </a:rPr>
              <a:t>的锤子可以覆盖</a:t>
            </a:r>
            <a:r>
              <a:rPr lang="en-US" altLang="zh-CN" sz="2000" dirty="0">
                <a:latin typeface="微软雅黑" pitchFamily="34" charset="-122"/>
                <a:ea typeface="微软雅黑" pitchFamily="34" charset="-122"/>
              </a:rPr>
              <a:t>2*2</a:t>
            </a:r>
            <a:r>
              <a:rPr lang="zh-CN" altLang="en-US" sz="2000" dirty="0">
                <a:latin typeface="微软雅黑" pitchFamily="34" charset="-122"/>
                <a:ea typeface="微软雅黑" pitchFamily="34" charset="-122"/>
              </a:rPr>
              <a:t>的</a:t>
            </a:r>
            <a:r>
              <a:rPr lang="zh-CN" altLang="en-US" sz="2000" dirty="0" smtClean="0">
                <a:latin typeface="微软雅黑" pitchFamily="34" charset="-122"/>
                <a:ea typeface="微软雅黑" pitchFamily="34" charset="-122"/>
              </a:rPr>
              <a:t>区域；</a:t>
            </a:r>
            <a:endParaRPr lang="en-US" altLang="zh-CN" sz="2000" dirty="0" smtClean="0">
              <a:latin typeface="微软雅黑" pitchFamily="34" charset="-122"/>
              <a:ea typeface="微软雅黑" pitchFamily="34" charset="-122"/>
            </a:endParaRPr>
          </a:p>
          <a:p>
            <a:r>
              <a:rPr lang="en-US" altLang="zh-CN" sz="2000" dirty="0">
                <a:latin typeface="微软雅黑" pitchFamily="34" charset="-122"/>
                <a:ea typeface="微软雅黑" pitchFamily="34" charset="-122"/>
              </a:rPr>
              <a:t>	</a:t>
            </a:r>
            <a:r>
              <a:rPr lang="en-US" altLang="zh-CN" sz="2000" dirty="0" smtClean="0">
                <a:latin typeface="微软雅黑" pitchFamily="34" charset="-122"/>
                <a:ea typeface="微软雅黑" pitchFamily="34" charset="-122"/>
              </a:rPr>
              <a:t>3*3</a:t>
            </a:r>
            <a:r>
              <a:rPr lang="zh-CN" altLang="en-US" sz="2000" dirty="0">
                <a:latin typeface="微软雅黑" pitchFamily="34" charset="-122"/>
                <a:ea typeface="微软雅黑" pitchFamily="34" charset="-122"/>
              </a:rPr>
              <a:t>的锤子同理</a:t>
            </a:r>
            <a:br>
              <a:rPr lang="zh-CN" altLang="en-US" sz="2000" dirty="0">
                <a:latin typeface="微软雅黑" pitchFamily="34" charset="-122"/>
                <a:ea typeface="微软雅黑" pitchFamily="34" charset="-122"/>
              </a:rPr>
            </a:b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4</a:t>
            </a:r>
            <a:r>
              <a:rPr lang="zh-CN" altLang="en-US" sz="2000" dirty="0" smtClean="0">
                <a:latin typeface="微软雅黑" pitchFamily="34" charset="-122"/>
                <a:ea typeface="微软雅黑" pitchFamily="34" charset="-122"/>
              </a:rPr>
              <a:t>）而且</a:t>
            </a:r>
            <a:r>
              <a:rPr lang="zh-CN" altLang="en-US" sz="2000" dirty="0">
                <a:latin typeface="微软雅黑" pitchFamily="34" charset="-122"/>
                <a:ea typeface="微软雅黑" pitchFamily="34" charset="-122"/>
              </a:rPr>
              <a:t>这锤子功能有点变态，并不是帮助你打死地鼠，而是通过一个函数使每次打的区域的地鼠都变成一样的数目，这个数目</a:t>
            </a:r>
            <a:r>
              <a:rPr lang="zh-CN" altLang="en-US" sz="2000" dirty="0">
                <a:latin typeface="微软雅黑" pitchFamily="34" charset="-122"/>
                <a:ea typeface="微软雅黑" pitchFamily="34" charset="-122"/>
              </a:rPr>
              <a:t>由</a:t>
            </a:r>
            <a:r>
              <a:rPr lang="en-US" altLang="zh-CN" sz="2000" dirty="0">
                <a:latin typeface="微软雅黑" pitchFamily="34" charset="-122"/>
                <a:ea typeface="微软雅黑" pitchFamily="34" charset="-122"/>
              </a:rPr>
              <a:t>W</a:t>
            </a:r>
            <a:r>
              <a:rPr lang="zh-CN" altLang="en-US" sz="2000" dirty="0">
                <a:latin typeface="微软雅黑" pitchFamily="34" charset="-122"/>
                <a:ea typeface="微软雅黑" pitchFamily="34" charset="-122"/>
              </a:rPr>
              <a:t>（</a:t>
            </a:r>
            <a:r>
              <a:rPr lang="en-US" altLang="zh-CN" sz="2000" dirty="0">
                <a:latin typeface="微软雅黑" pitchFamily="34" charset="-122"/>
                <a:ea typeface="微软雅黑" pitchFamily="34" charset="-122"/>
              </a:rPr>
              <a:t>x</a:t>
            </a:r>
            <a:r>
              <a:rPr lang="zh-CN" altLang="en-US" sz="2000" dirty="0">
                <a:latin typeface="微软雅黑" pitchFamily="34" charset="-122"/>
                <a:ea typeface="微软雅黑" pitchFamily="34" charset="-122"/>
              </a:rPr>
              <a:t>）得到，其中</a:t>
            </a:r>
            <a:r>
              <a:rPr lang="en-US" altLang="zh-CN" sz="2000" dirty="0">
                <a:latin typeface="微软雅黑" pitchFamily="34" charset="-122"/>
                <a:ea typeface="微软雅黑" pitchFamily="34" charset="-122"/>
              </a:rPr>
              <a:t>x</a:t>
            </a:r>
            <a:r>
              <a:rPr lang="zh-CN" altLang="en-US" sz="2000" dirty="0">
                <a:latin typeface="微软雅黑" pitchFamily="34" charset="-122"/>
                <a:ea typeface="微软雅黑" pitchFamily="34" charset="-122"/>
              </a:rPr>
              <a:t>为锤子所覆盖区域的地鼠的</a:t>
            </a:r>
            <a:r>
              <a:rPr lang="zh-CN" altLang="en-US" sz="2000" dirty="0">
                <a:latin typeface="微软雅黑" pitchFamily="34" charset="-122"/>
                <a:ea typeface="微软雅黑" pitchFamily="34" charset="-122"/>
              </a:rPr>
              <a:t>总和</a:t>
            </a:r>
            <a:endParaRPr lang="en-US" altLang="zh-CN" sz="2000" dirty="0">
              <a:latin typeface="微软雅黑" pitchFamily="34" charset="-122"/>
              <a:ea typeface="微软雅黑" pitchFamily="34" charset="-122"/>
            </a:endParaRPr>
          </a:p>
          <a:p>
            <a:r>
              <a:rPr lang="zh-CN" altLang="en-US" sz="2000" dirty="0">
                <a:latin typeface="微软雅黑" pitchFamily="34" charset="-122"/>
                <a:ea typeface="微软雅黑" pitchFamily="34" charset="-122"/>
              </a:rPr>
              <a:t>求经过</a:t>
            </a:r>
            <a:r>
              <a:rPr lang="en-US" altLang="zh-CN" sz="2000" dirty="0">
                <a:latin typeface="微软雅黑" pitchFamily="34" charset="-122"/>
                <a:ea typeface="微软雅黑" pitchFamily="34" charset="-122"/>
              </a:rPr>
              <a:t>p</a:t>
            </a:r>
            <a:r>
              <a:rPr lang="zh-CN" altLang="en-US" sz="2000" dirty="0">
                <a:latin typeface="微软雅黑" pitchFamily="34" charset="-122"/>
                <a:ea typeface="微软雅黑" pitchFamily="34" charset="-122"/>
              </a:rPr>
              <a:t>次以后的整块地的地鼠数目</a:t>
            </a:r>
            <a:endParaRPr lang="zh-CN" altLang="en-US" sz="2000" dirty="0">
              <a:latin typeface="微软雅黑" pitchFamily="34" charset="-122"/>
              <a:ea typeface="微软雅黑" pitchFamily="34" charset="-122"/>
            </a:endParaRPr>
          </a:p>
        </p:txBody>
      </p:sp>
    </p:spTree>
    <p:extLst>
      <p:ext uri="{BB962C8B-B14F-4D97-AF65-F5344CB8AC3E}">
        <p14:creationId xmlns:p14="http://schemas.microsoft.com/office/powerpoint/2010/main" val="4150267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1722202" y="1045550"/>
            <a:ext cx="9047398" cy="4199481"/>
          </a:xfrm>
          <a:ln/>
        </p:spPr>
        <p:txBody>
          <a:bodyPr vert="horz" lIns="91440" tIns="30176"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altLang="zh-CN" dirty="0" smtClean="0"/>
              <a:t>	A. </a:t>
            </a:r>
            <a:r>
              <a:rPr lang="en-US" dirty="0" smtClean="0"/>
              <a:t>Easy Equation</a:t>
            </a:r>
            <a:endParaRPr lang="zh-CN" dirty="0">
              <a:ea typeface="宋体" panose="02010600030101010101" pitchFamily="2" charset="-122"/>
            </a:endParaRPr>
          </a:p>
        </p:txBody>
      </p:sp>
    </p:spTree>
    <p:extLst>
      <p:ext uri="{BB962C8B-B14F-4D97-AF65-F5344CB8AC3E}">
        <p14:creationId xmlns:p14="http://schemas.microsoft.com/office/powerpoint/2010/main" val="2746008519"/>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5400" b="1" dirty="0"/>
              <a:t>解法</a:t>
            </a:r>
            <a:endParaRPr lang="zh-CN" altLang="en-US" sz="5400" b="1" dirty="0"/>
          </a:p>
        </p:txBody>
      </p:sp>
      <p:sp>
        <p:nvSpPr>
          <p:cNvPr id="3" name="内容占位符 2"/>
          <p:cNvSpPr>
            <a:spLocks noGrp="1"/>
          </p:cNvSpPr>
          <p:nvPr>
            <p:ph idx="1"/>
          </p:nvPr>
        </p:nvSpPr>
        <p:spPr/>
        <p:txBody>
          <a:bodyPr/>
          <a:lstStyle/>
          <a:p>
            <a:r>
              <a:rPr lang="zh-CN" altLang="en-US" dirty="0" smtClean="0"/>
              <a:t>简单模拟</a:t>
            </a:r>
            <a:endParaRPr lang="en-US" altLang="zh-CN" dirty="0" smtClean="0"/>
          </a:p>
          <a:p>
            <a:pPr lvl="1"/>
            <a:r>
              <a:rPr lang="zh-CN" altLang="en-US" dirty="0" smtClean="0"/>
              <a:t>用二维数组记录整块地上不同坐标的地鼠数目</a:t>
            </a:r>
            <a:endParaRPr lang="en-US" altLang="zh-CN" dirty="0" smtClean="0"/>
          </a:p>
          <a:p>
            <a:pPr lvl="1"/>
            <a:r>
              <a:rPr lang="zh-CN" altLang="en-US" dirty="0" smtClean="0"/>
              <a:t>用一个变量记录锤子的型号</a:t>
            </a:r>
            <a:endParaRPr lang="en-US" altLang="zh-CN" dirty="0" smtClean="0"/>
          </a:p>
          <a:p>
            <a:pPr lvl="1"/>
            <a:r>
              <a:rPr lang="zh-CN" altLang="en-US" dirty="0" smtClean="0"/>
              <a:t>每次处理的时候根据锤子型号进行处理</a:t>
            </a:r>
            <a:endParaRPr lang="en-US" altLang="zh-CN" dirty="0" smtClean="0"/>
          </a:p>
          <a:p>
            <a:pPr lvl="1"/>
            <a:r>
              <a:rPr lang="zh-CN" altLang="en-US" dirty="0"/>
              <a:t>处理</a:t>
            </a:r>
            <a:r>
              <a:rPr lang="zh-CN" altLang="en-US" dirty="0" smtClean="0"/>
              <a:t>完锤子型号改变</a:t>
            </a:r>
            <a:endParaRPr lang="en-US" altLang="zh-CN" dirty="0" smtClean="0"/>
          </a:p>
          <a:p>
            <a:pPr lvl="1"/>
            <a:r>
              <a:rPr lang="zh-CN" altLang="en-US" dirty="0" smtClean="0"/>
              <a:t>注意边界的处理，边界外的部分永远视为</a:t>
            </a:r>
            <a:r>
              <a:rPr lang="en-US" altLang="zh-CN" smtClean="0"/>
              <a:t>0</a:t>
            </a:r>
            <a:endParaRPr lang="zh-CN" altLang="en-US" dirty="0"/>
          </a:p>
        </p:txBody>
      </p:sp>
    </p:spTree>
    <p:extLst>
      <p:ext uri="{BB962C8B-B14F-4D97-AF65-F5344CB8AC3E}">
        <p14:creationId xmlns:p14="http://schemas.microsoft.com/office/powerpoint/2010/main" val="791890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173009" y="579120"/>
            <a:ext cx="7772400" cy="1007538"/>
          </a:xfrm>
        </p:spPr>
        <p:txBody>
          <a:bodyPr>
            <a:normAutofit fontScale="90000"/>
          </a:bodyPr>
          <a:lstStyle/>
          <a:p>
            <a:pPr>
              <a:lnSpc>
                <a:spcPct val="150000"/>
              </a:lnSpc>
            </a:pPr>
            <a:r>
              <a:rPr lang="en-US" altLang="zh-CN" sz="5400" b="1" dirty="0"/>
              <a:t/>
            </a:r>
            <a:br>
              <a:rPr lang="en-US" altLang="zh-CN" sz="5400" b="1" dirty="0"/>
            </a:br>
            <a:r>
              <a:rPr lang="en-US" altLang="zh-CN" sz="5400" b="1" dirty="0" smtClean="0"/>
              <a:t>F. </a:t>
            </a:r>
            <a:r>
              <a:rPr lang="en-US" altLang="zh-CN" sz="4800" b="1" dirty="0"/>
              <a:t>Encryption</a:t>
            </a:r>
            <a:endParaRPr lang="zh-CN" altLang="en-US" sz="5400" b="1" dirty="0"/>
          </a:p>
        </p:txBody>
      </p:sp>
      <p:sp>
        <p:nvSpPr>
          <p:cNvPr id="4" name="矩形 3"/>
          <p:cNvSpPr/>
          <p:nvPr/>
        </p:nvSpPr>
        <p:spPr>
          <a:xfrm>
            <a:off x="636704" y="1835720"/>
            <a:ext cx="10845010" cy="3970318"/>
          </a:xfrm>
          <a:prstGeom prst="rect">
            <a:avLst/>
          </a:prstGeom>
        </p:spPr>
        <p:txBody>
          <a:bodyPr wrap="square">
            <a:spAutoFit/>
          </a:bodyPr>
          <a:lstStyle/>
          <a:p>
            <a:pPr indent="457200">
              <a:lnSpc>
                <a:spcPct val="150000"/>
              </a:lnSpc>
            </a:pPr>
            <a:r>
              <a:rPr lang="en-US" altLang="zh-CN" sz="2400" dirty="0" smtClean="0">
                <a:latin typeface="微软雅黑" pitchFamily="34" charset="-122"/>
                <a:ea typeface="微软雅黑" pitchFamily="34" charset="-122"/>
              </a:rPr>
              <a:t>【</a:t>
            </a:r>
            <a:r>
              <a:rPr lang="zh-CN" altLang="en-US" sz="2400" dirty="0" smtClean="0">
                <a:latin typeface="微软雅黑" panose="020B0503020204020204" pitchFamily="34" charset="-122"/>
                <a:ea typeface="微软雅黑" panose="020B0503020204020204" pitchFamily="34" charset="-122"/>
              </a:rPr>
              <a:t>题目大意</a:t>
            </a:r>
            <a:r>
              <a:rPr lang="en-US" altLang="zh-CN" sz="2400" dirty="0" smtClean="0">
                <a:latin typeface="微软雅黑" pitchFamily="34" charset="-122"/>
                <a:ea typeface="微软雅黑" pitchFamily="34" charset="-122"/>
              </a:rPr>
              <a:t>】</a:t>
            </a:r>
          </a:p>
          <a:p>
            <a:pPr indent="457200">
              <a:lnSpc>
                <a:spcPct val="150000"/>
              </a:lnSpc>
            </a:pPr>
            <a:r>
              <a:rPr lang="zh-CN" altLang="en-US" sz="2400" dirty="0" smtClean="0">
                <a:latin typeface="微软雅黑" pitchFamily="34" charset="-122"/>
                <a:ea typeface="微软雅黑" pitchFamily="34" charset="-122"/>
              </a:rPr>
              <a:t>对于</a:t>
            </a:r>
            <a:r>
              <a:rPr lang="zh-CN" altLang="en-US" sz="2400" dirty="0">
                <a:latin typeface="微软雅黑" pitchFamily="34" charset="-122"/>
                <a:ea typeface="微软雅黑" pitchFamily="34" charset="-122"/>
              </a:rPr>
              <a:t>某个数</a:t>
            </a:r>
            <a:r>
              <a:rPr lang="en-US" altLang="zh-CN" sz="2400" dirty="0">
                <a:latin typeface="微软雅黑" pitchFamily="34" charset="-122"/>
                <a:ea typeface="微软雅黑" pitchFamily="34" charset="-122"/>
              </a:rPr>
              <a:t>x</a:t>
            </a:r>
            <a:r>
              <a:rPr lang="zh-CN" altLang="en-US" sz="2400" dirty="0">
                <a:latin typeface="微软雅黑" pitchFamily="34" charset="-122"/>
                <a:ea typeface="微软雅黑" pitchFamily="34" charset="-122"/>
              </a:rPr>
              <a:t>，有两种加密方法，先把</a:t>
            </a:r>
            <a:r>
              <a:rPr lang="en-US" altLang="zh-CN" sz="2400" dirty="0">
                <a:latin typeface="微软雅黑" pitchFamily="34" charset="-122"/>
                <a:ea typeface="微软雅黑" pitchFamily="34" charset="-122"/>
              </a:rPr>
              <a:t>x</a:t>
            </a:r>
            <a:r>
              <a:rPr lang="zh-CN" altLang="en-US" sz="2400" dirty="0">
                <a:latin typeface="微软雅黑" pitchFamily="34" charset="-122"/>
                <a:ea typeface="微软雅黑" pitchFamily="34" charset="-122"/>
              </a:rPr>
              <a:t>用二进制表示出来，如果信号是</a:t>
            </a:r>
            <a:r>
              <a:rPr lang="en-US" altLang="zh-CN" sz="2400" dirty="0">
                <a:latin typeface="微软雅黑" pitchFamily="34" charset="-122"/>
                <a:ea typeface="微软雅黑" pitchFamily="34" charset="-122"/>
              </a:rPr>
              <a:t>1</a:t>
            </a:r>
            <a:r>
              <a:rPr lang="zh-CN" altLang="en-US" sz="2400" dirty="0">
                <a:latin typeface="微软雅黑" pitchFamily="34" charset="-122"/>
                <a:ea typeface="微软雅黑" pitchFamily="34" charset="-122"/>
              </a:rPr>
              <a:t>，那么就找到比</a:t>
            </a:r>
            <a:r>
              <a:rPr lang="en-US" altLang="zh-CN" sz="2400" dirty="0">
                <a:latin typeface="微软雅黑" pitchFamily="34" charset="-122"/>
                <a:ea typeface="微软雅黑" pitchFamily="34" charset="-122"/>
              </a:rPr>
              <a:t>x</a:t>
            </a:r>
            <a:r>
              <a:rPr lang="zh-CN" altLang="en-US" sz="2400" dirty="0">
                <a:latin typeface="微软雅黑" pitchFamily="34" charset="-122"/>
                <a:ea typeface="微软雅黑" pitchFamily="34" charset="-122"/>
              </a:rPr>
              <a:t>少</a:t>
            </a:r>
            <a:r>
              <a:rPr lang="en-US" altLang="zh-CN" sz="2400" dirty="0">
                <a:latin typeface="微软雅黑" pitchFamily="34" charset="-122"/>
                <a:ea typeface="微软雅黑" pitchFamily="34" charset="-122"/>
              </a:rPr>
              <a:t>1</a:t>
            </a:r>
            <a:r>
              <a:rPr lang="zh-CN" altLang="en-US" sz="2400" dirty="0">
                <a:latin typeface="微软雅黑" pitchFamily="34" charset="-122"/>
                <a:ea typeface="微软雅黑" pitchFamily="34" charset="-122"/>
              </a:rPr>
              <a:t>个</a:t>
            </a:r>
            <a:r>
              <a:rPr lang="en-US" altLang="zh-CN" sz="2400" dirty="0">
                <a:latin typeface="微软雅黑" pitchFamily="34" charset="-122"/>
                <a:ea typeface="微软雅黑" pitchFamily="34" charset="-122"/>
              </a:rPr>
              <a:t>0</a:t>
            </a:r>
            <a:r>
              <a:rPr lang="zh-CN" altLang="en-US" sz="2400" dirty="0">
                <a:latin typeface="微软雅黑" pitchFamily="34" charset="-122"/>
                <a:ea typeface="微软雅黑" pitchFamily="34" charset="-122"/>
              </a:rPr>
              <a:t>的并且比</a:t>
            </a:r>
            <a:r>
              <a:rPr lang="en-US" altLang="zh-CN" sz="2400" dirty="0">
                <a:latin typeface="微软雅黑" pitchFamily="34" charset="-122"/>
                <a:ea typeface="微软雅黑" pitchFamily="34" charset="-122"/>
              </a:rPr>
              <a:t>x</a:t>
            </a:r>
            <a:r>
              <a:rPr lang="zh-CN" altLang="en-US" sz="2400" dirty="0">
                <a:latin typeface="微软雅黑" pitchFamily="34" charset="-122"/>
                <a:ea typeface="微软雅黑" pitchFamily="34" charset="-122"/>
              </a:rPr>
              <a:t>大的二进制数（并且他们之间没有其他符合条件的二进制数）；如果信号是</a:t>
            </a:r>
            <a:r>
              <a:rPr lang="en-US" altLang="zh-CN" sz="2400" dirty="0">
                <a:latin typeface="微软雅黑" pitchFamily="34" charset="-122"/>
                <a:ea typeface="微软雅黑" pitchFamily="34" charset="-122"/>
              </a:rPr>
              <a:t>2</a:t>
            </a:r>
            <a:r>
              <a:rPr lang="zh-CN" altLang="en-US" sz="2400" dirty="0">
                <a:latin typeface="微软雅黑" pitchFamily="34" charset="-122"/>
                <a:ea typeface="微软雅黑" pitchFamily="34" charset="-122"/>
              </a:rPr>
              <a:t>，那么就找和</a:t>
            </a:r>
            <a:r>
              <a:rPr lang="en-US" altLang="zh-CN" sz="2400" dirty="0">
                <a:latin typeface="微软雅黑" pitchFamily="34" charset="-122"/>
                <a:ea typeface="微软雅黑" pitchFamily="34" charset="-122"/>
              </a:rPr>
              <a:t>x</a:t>
            </a:r>
            <a:r>
              <a:rPr lang="zh-CN" altLang="en-US" sz="2400" dirty="0">
                <a:latin typeface="微软雅黑" pitchFamily="34" charset="-122"/>
                <a:ea typeface="微软雅黑" pitchFamily="34" charset="-122"/>
              </a:rPr>
              <a:t>的</a:t>
            </a:r>
            <a:r>
              <a:rPr lang="en-US" altLang="zh-CN" sz="2400" dirty="0">
                <a:latin typeface="微软雅黑" pitchFamily="34" charset="-122"/>
                <a:ea typeface="微软雅黑" pitchFamily="34" charset="-122"/>
              </a:rPr>
              <a:t>0</a:t>
            </a:r>
            <a:r>
              <a:rPr lang="zh-CN" altLang="en-US" sz="2400" dirty="0">
                <a:latin typeface="微软雅黑" pitchFamily="34" charset="-122"/>
                <a:ea typeface="微软雅黑" pitchFamily="34" charset="-122"/>
              </a:rPr>
              <a:t>的个数相同的比</a:t>
            </a:r>
            <a:r>
              <a:rPr lang="en-US" altLang="zh-CN" sz="2400" dirty="0">
                <a:latin typeface="微软雅黑" pitchFamily="34" charset="-122"/>
                <a:ea typeface="微软雅黑" pitchFamily="34" charset="-122"/>
              </a:rPr>
              <a:t>x</a:t>
            </a:r>
            <a:r>
              <a:rPr lang="zh-CN" altLang="en-US" sz="2400" dirty="0">
                <a:latin typeface="微软雅黑" pitchFamily="34" charset="-122"/>
                <a:ea typeface="微软雅黑" pitchFamily="34" charset="-122"/>
              </a:rPr>
              <a:t>大的二进制数（并且他们之间没有符合条件的其他二进制数）  注：如果没有符合条件的数，那么就原样输出</a:t>
            </a:r>
            <a:endParaRPr lang="en-US" altLang="zh-CN" sz="2400" dirty="0">
              <a:latin typeface="微软雅黑" pitchFamily="34" charset="-122"/>
              <a:ea typeface="微软雅黑" pitchFamily="34" charset="-122"/>
            </a:endParaRPr>
          </a:p>
          <a:p>
            <a:pPr indent="457200">
              <a:lnSpc>
                <a:spcPct val="150000"/>
              </a:lnSpc>
            </a:pPr>
            <a:r>
              <a:rPr lang="zh-CN" altLang="en-US" sz="2400" dirty="0">
                <a:latin typeface="微软雅黑" pitchFamily="34" charset="-122"/>
                <a:ea typeface="微软雅黑" pitchFamily="34" charset="-122"/>
              </a:rPr>
              <a:t>这里的</a:t>
            </a:r>
            <a:r>
              <a:rPr lang="en-US" altLang="zh-CN" sz="2400" dirty="0">
                <a:latin typeface="微软雅黑" pitchFamily="34" charset="-122"/>
                <a:ea typeface="微软雅黑" pitchFamily="34" charset="-122"/>
              </a:rPr>
              <a:t>0</a:t>
            </a:r>
            <a:r>
              <a:rPr lang="zh-CN" altLang="en-US" sz="2400" dirty="0">
                <a:latin typeface="微软雅黑" pitchFamily="34" charset="-122"/>
                <a:ea typeface="微软雅黑" pitchFamily="34" charset="-122"/>
              </a:rPr>
              <a:t>的个数是指在</a:t>
            </a:r>
            <a:r>
              <a:rPr lang="en-US" altLang="zh-CN" sz="2400" dirty="0">
                <a:latin typeface="微软雅黑" pitchFamily="34" charset="-122"/>
                <a:ea typeface="微软雅黑" pitchFamily="34" charset="-122"/>
              </a:rPr>
              <a:t>64</a:t>
            </a:r>
            <a:r>
              <a:rPr lang="zh-CN" altLang="en-US" sz="2400" dirty="0">
                <a:latin typeface="微软雅黑" pitchFamily="34" charset="-122"/>
                <a:ea typeface="微软雅黑" pitchFamily="34" charset="-122"/>
              </a:rPr>
              <a:t>位二进制中（包括前面的先导</a:t>
            </a:r>
            <a:r>
              <a:rPr lang="en-US" altLang="zh-CN" sz="2400" dirty="0">
                <a:latin typeface="微软雅黑" pitchFamily="34" charset="-122"/>
                <a:ea typeface="微软雅黑" pitchFamily="34" charset="-122"/>
              </a:rPr>
              <a:t>0</a:t>
            </a:r>
            <a:r>
              <a:rPr lang="zh-CN" altLang="en-US" sz="2400" dirty="0">
                <a:latin typeface="微软雅黑" pitchFamily="34" charset="-122"/>
                <a:ea typeface="微软雅黑" pitchFamily="34" charset="-122"/>
              </a:rPr>
              <a:t>）</a:t>
            </a:r>
            <a:endParaRPr lang="zh-CN" altLang="en-US" sz="2400" dirty="0">
              <a:latin typeface="微软雅黑" pitchFamily="34" charset="-122"/>
              <a:ea typeface="微软雅黑" pitchFamily="34" charset="-122"/>
            </a:endParaRPr>
          </a:p>
        </p:txBody>
      </p:sp>
    </p:spTree>
    <p:extLst>
      <p:ext uri="{BB962C8B-B14F-4D97-AF65-F5344CB8AC3E}">
        <p14:creationId xmlns:p14="http://schemas.microsoft.com/office/powerpoint/2010/main" val="4280558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70744" y="254289"/>
            <a:ext cx="8229600" cy="1143000"/>
          </a:xfrm>
        </p:spPr>
        <p:txBody>
          <a:bodyPr>
            <a:normAutofit/>
          </a:bodyPr>
          <a:lstStyle/>
          <a:p>
            <a:r>
              <a:rPr lang="zh-CN" altLang="en-US" sz="5400" b="1" dirty="0" smtClean="0"/>
              <a:t>解法</a:t>
            </a:r>
            <a:endParaRPr lang="zh-CN" altLang="en-US" sz="5400" b="1" dirty="0"/>
          </a:p>
        </p:txBody>
      </p:sp>
      <p:sp>
        <p:nvSpPr>
          <p:cNvPr id="3" name="内容占位符 2"/>
          <p:cNvSpPr>
            <a:spLocks noGrp="1"/>
          </p:cNvSpPr>
          <p:nvPr>
            <p:ph idx="1"/>
          </p:nvPr>
        </p:nvSpPr>
        <p:spPr>
          <a:xfrm>
            <a:off x="403699" y="1397289"/>
            <a:ext cx="11076971" cy="4525963"/>
          </a:xfrm>
        </p:spPr>
        <p:txBody>
          <a:bodyPr>
            <a:noAutofit/>
          </a:bodyPr>
          <a:lstStyle/>
          <a:p>
            <a:pPr>
              <a:lnSpc>
                <a:spcPct val="150000"/>
              </a:lnSpc>
            </a:pPr>
            <a:r>
              <a:rPr lang="zh-CN" altLang="en-US" sz="2400" dirty="0">
                <a:latin typeface="微软雅黑" pitchFamily="34" charset="-122"/>
                <a:ea typeface="微软雅黑" pitchFamily="34" charset="-122"/>
              </a:rPr>
              <a:t>这题最好是用位运算</a:t>
            </a:r>
            <a:endParaRPr lang="en-US" altLang="zh-CN" sz="2400" dirty="0">
              <a:latin typeface="微软雅黑" pitchFamily="34" charset="-122"/>
              <a:ea typeface="微软雅黑" pitchFamily="34" charset="-122"/>
            </a:endParaRPr>
          </a:p>
          <a:p>
            <a:pPr lvl="1">
              <a:lnSpc>
                <a:spcPct val="150000"/>
              </a:lnSpc>
            </a:pPr>
            <a:r>
              <a:rPr lang="zh-CN" altLang="en-US" dirty="0">
                <a:latin typeface="微软雅黑" pitchFamily="34" charset="-122"/>
                <a:ea typeface="微软雅黑" pitchFamily="34" charset="-122"/>
              </a:rPr>
              <a:t>就是让从右边开始第一次出现在</a:t>
            </a:r>
            <a:r>
              <a:rPr lang="en-US" altLang="zh-CN" dirty="0">
                <a:latin typeface="微软雅黑" pitchFamily="34" charset="-122"/>
                <a:ea typeface="微软雅黑" pitchFamily="34" charset="-122"/>
              </a:rPr>
              <a:t>1</a:t>
            </a:r>
            <a:r>
              <a:rPr lang="zh-CN" altLang="en-US" dirty="0">
                <a:latin typeface="微软雅黑" pitchFamily="34" charset="-122"/>
                <a:ea typeface="微软雅黑" pitchFamily="34" charset="-122"/>
              </a:rPr>
              <a:t>左边的</a:t>
            </a:r>
            <a:r>
              <a:rPr lang="en-US" altLang="zh-CN" dirty="0">
                <a:latin typeface="微软雅黑" pitchFamily="34" charset="-122"/>
                <a:ea typeface="微软雅黑" pitchFamily="34" charset="-122"/>
              </a:rPr>
              <a:t>0</a:t>
            </a:r>
            <a:r>
              <a:rPr lang="zh-CN" altLang="en-US" dirty="0">
                <a:latin typeface="微软雅黑" pitchFamily="34" charset="-122"/>
                <a:ea typeface="微软雅黑" pitchFamily="34" charset="-122"/>
              </a:rPr>
              <a:t>变为</a:t>
            </a:r>
            <a:r>
              <a:rPr lang="en-US" altLang="zh-CN" dirty="0">
                <a:latin typeface="微软雅黑" pitchFamily="34" charset="-122"/>
                <a:ea typeface="微软雅黑" pitchFamily="34" charset="-122"/>
              </a:rPr>
              <a:t>1</a:t>
            </a:r>
            <a:r>
              <a:rPr lang="zh-CN" altLang="en-US" dirty="0">
                <a:latin typeface="微软雅黑" pitchFamily="34" charset="-122"/>
                <a:ea typeface="微软雅黑" pitchFamily="34" charset="-122"/>
              </a:rPr>
              <a:t>，然后把它右边的</a:t>
            </a:r>
            <a:r>
              <a:rPr lang="en-US" altLang="zh-CN" dirty="0">
                <a:latin typeface="微软雅黑" pitchFamily="34" charset="-122"/>
                <a:ea typeface="微软雅黑" pitchFamily="34" charset="-122"/>
              </a:rPr>
              <a:t>1</a:t>
            </a:r>
            <a:r>
              <a:rPr lang="zh-CN" altLang="en-US" dirty="0">
                <a:latin typeface="微软雅黑" pitchFamily="34" charset="-122"/>
                <a:ea typeface="微软雅黑" pitchFamily="34" charset="-122"/>
              </a:rPr>
              <a:t>放到最低位去即可</a:t>
            </a:r>
            <a:endParaRPr lang="en-US" altLang="zh-CN" dirty="0">
              <a:latin typeface="微软雅黑" pitchFamily="34" charset="-122"/>
              <a:ea typeface="微软雅黑" pitchFamily="34" charset="-122"/>
            </a:endParaRPr>
          </a:p>
          <a:p>
            <a:pPr>
              <a:lnSpc>
                <a:spcPct val="150000"/>
              </a:lnSpc>
            </a:pPr>
            <a:r>
              <a:rPr lang="zh-CN" altLang="en-US" sz="2400" dirty="0">
                <a:latin typeface="微软雅黑" pitchFamily="34" charset="-122"/>
                <a:ea typeface="微软雅黑" pitchFamily="34" charset="-122"/>
              </a:rPr>
              <a:t>其次还可以把二进制的每一位放到数组里，然后“手动模拟位运算”</a:t>
            </a:r>
            <a:endParaRPr lang="en-US" altLang="zh-CN" sz="2400" dirty="0">
              <a:latin typeface="微软雅黑" pitchFamily="34" charset="-122"/>
              <a:ea typeface="微软雅黑" pitchFamily="34" charset="-122"/>
            </a:endParaRPr>
          </a:p>
          <a:p>
            <a:pPr>
              <a:lnSpc>
                <a:spcPct val="150000"/>
              </a:lnSpc>
            </a:pPr>
            <a:r>
              <a:rPr lang="zh-CN" altLang="en-US" sz="2400" dirty="0">
                <a:latin typeface="微软雅黑" pitchFamily="34" charset="-122"/>
                <a:ea typeface="微软雅黑" pitchFamily="34" charset="-122"/>
              </a:rPr>
              <a:t>注意那些没有符合条件的数：</a:t>
            </a:r>
            <a:endParaRPr lang="en-US" altLang="zh-CN" sz="2400" dirty="0">
              <a:latin typeface="微软雅黑" pitchFamily="34" charset="-122"/>
              <a:ea typeface="微软雅黑" pitchFamily="34" charset="-122"/>
            </a:endParaRPr>
          </a:p>
          <a:p>
            <a:pPr lvl="1">
              <a:lnSpc>
                <a:spcPct val="150000"/>
              </a:lnSpc>
            </a:pPr>
            <a:r>
              <a:rPr lang="zh-CN" altLang="en-US" dirty="0">
                <a:latin typeface="微软雅黑" pitchFamily="34" charset="-122"/>
                <a:ea typeface="微软雅黑" pitchFamily="34" charset="-122"/>
              </a:rPr>
              <a:t>对于情况</a:t>
            </a:r>
            <a:r>
              <a:rPr lang="en-US" altLang="zh-CN" dirty="0">
                <a:latin typeface="微软雅黑" pitchFamily="34" charset="-122"/>
                <a:ea typeface="微软雅黑" pitchFamily="34" charset="-122"/>
              </a:rPr>
              <a:t>1</a:t>
            </a:r>
            <a:r>
              <a:rPr lang="zh-CN" altLang="en-US" dirty="0">
                <a:latin typeface="微软雅黑" pitchFamily="34" charset="-122"/>
                <a:ea typeface="微软雅黑" pitchFamily="34" charset="-122"/>
              </a:rPr>
              <a:t>，就是所有位都是</a:t>
            </a:r>
            <a:r>
              <a:rPr lang="en-US" altLang="zh-CN" dirty="0">
                <a:latin typeface="微软雅黑" pitchFamily="34" charset="-122"/>
                <a:ea typeface="微软雅黑" pitchFamily="34" charset="-122"/>
              </a:rPr>
              <a:t>1</a:t>
            </a:r>
            <a:endParaRPr lang="en-US" altLang="zh-CN" dirty="0">
              <a:latin typeface="微软雅黑" pitchFamily="34" charset="-122"/>
              <a:ea typeface="微软雅黑" pitchFamily="34" charset="-122"/>
            </a:endParaRPr>
          </a:p>
          <a:p>
            <a:pPr lvl="1">
              <a:lnSpc>
                <a:spcPct val="150000"/>
              </a:lnSpc>
            </a:pPr>
            <a:r>
              <a:rPr lang="zh-CN" altLang="en-US" dirty="0">
                <a:latin typeface="微软雅黑" pitchFamily="34" charset="-122"/>
                <a:ea typeface="微软雅黑" pitchFamily="34" charset="-122"/>
              </a:rPr>
              <a:t>对于情况</a:t>
            </a:r>
            <a:r>
              <a:rPr lang="en-US" altLang="zh-CN" dirty="0">
                <a:latin typeface="微软雅黑" pitchFamily="34" charset="-122"/>
                <a:ea typeface="微软雅黑" pitchFamily="34" charset="-122"/>
              </a:rPr>
              <a:t>2</a:t>
            </a:r>
            <a:r>
              <a:rPr lang="zh-CN" altLang="en-US" dirty="0">
                <a:latin typeface="微软雅黑" pitchFamily="34" charset="-122"/>
                <a:ea typeface="微软雅黑" pitchFamily="34" charset="-122"/>
              </a:rPr>
              <a:t>，就是那些所有“</a:t>
            </a:r>
            <a:r>
              <a:rPr lang="en-US" altLang="zh-CN" dirty="0">
                <a:latin typeface="微软雅黑" pitchFamily="34" charset="-122"/>
                <a:ea typeface="微软雅黑" pitchFamily="34" charset="-122"/>
              </a:rPr>
              <a:t>1</a:t>
            </a:r>
            <a:r>
              <a:rPr lang="zh-CN" altLang="en-US" dirty="0">
                <a:latin typeface="微软雅黑" pitchFamily="34" charset="-122"/>
                <a:ea typeface="微软雅黑" pitchFamily="34" charset="-122"/>
              </a:rPr>
              <a:t>”都集中在左边的数，比如</a:t>
            </a:r>
            <a:r>
              <a:rPr lang="en-US" altLang="zh-CN" dirty="0">
                <a:latin typeface="微软雅黑" pitchFamily="34" charset="-122"/>
                <a:ea typeface="微软雅黑" pitchFamily="34" charset="-122"/>
              </a:rPr>
              <a:t>0xffffffffffffffff</a:t>
            </a:r>
            <a:r>
              <a:rPr lang="zh-CN" altLang="en-US" dirty="0">
                <a:latin typeface="微软雅黑" pitchFamily="34" charset="-122"/>
                <a:ea typeface="微软雅黑" pitchFamily="34" charset="-122"/>
              </a:rPr>
              <a:t>以及它向左移产生的数</a:t>
            </a:r>
            <a:endParaRPr lang="en-US" altLang="zh-CN" dirty="0">
              <a:latin typeface="微软雅黑" pitchFamily="34" charset="-122"/>
              <a:ea typeface="微软雅黑" pitchFamily="34" charset="-122"/>
            </a:endParaRPr>
          </a:p>
        </p:txBody>
      </p:sp>
    </p:spTree>
    <p:extLst>
      <p:ext uri="{BB962C8B-B14F-4D97-AF65-F5344CB8AC3E}">
        <p14:creationId xmlns:p14="http://schemas.microsoft.com/office/powerpoint/2010/main" val="1614219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78910" y="153504"/>
            <a:ext cx="8229600" cy="1143000"/>
          </a:xfrm>
        </p:spPr>
        <p:txBody>
          <a:bodyPr>
            <a:normAutofit/>
          </a:bodyPr>
          <a:lstStyle/>
          <a:p>
            <a:r>
              <a:rPr lang="zh-CN" altLang="en-US" sz="3600" b="1" dirty="0"/>
              <a:t>位运算</a:t>
            </a:r>
            <a:endParaRPr lang="zh-CN" altLang="en-US" sz="3600" b="1" dirty="0"/>
          </a:p>
        </p:txBody>
      </p:sp>
      <p:sp>
        <p:nvSpPr>
          <p:cNvPr id="4" name="TextBox 3"/>
          <p:cNvSpPr txBox="1"/>
          <p:nvPr/>
        </p:nvSpPr>
        <p:spPr>
          <a:xfrm>
            <a:off x="2336922" y="572604"/>
            <a:ext cx="7776864" cy="6186309"/>
          </a:xfrm>
          <a:prstGeom prst="rect">
            <a:avLst/>
          </a:prstGeom>
          <a:noFill/>
        </p:spPr>
        <p:txBody>
          <a:bodyPr wrap="square" rtlCol="0">
            <a:spAutoFit/>
          </a:bodyPr>
          <a:lstStyle/>
          <a:p>
            <a:r>
              <a:rPr lang="en-US" altLang="zh-CN" dirty="0"/>
              <a:t>X                                     0110011110                       </a:t>
            </a:r>
            <a:r>
              <a:rPr lang="zh-CN" altLang="en-US" dirty="0"/>
              <a:t>原数</a:t>
            </a:r>
            <a:endParaRPr lang="en-US" altLang="zh-CN" dirty="0"/>
          </a:p>
          <a:p>
            <a:endParaRPr lang="en-US" altLang="zh-CN" dirty="0"/>
          </a:p>
          <a:p>
            <a:r>
              <a:rPr lang="en-US" altLang="zh-CN" dirty="0"/>
              <a:t>Y=X&amp;-X                          0000000010                       </a:t>
            </a:r>
            <a:r>
              <a:rPr lang="zh-CN" altLang="en-US" dirty="0"/>
              <a:t>提取</a:t>
            </a:r>
            <a:r>
              <a:rPr lang="en-US" altLang="zh-CN" dirty="0"/>
              <a:t>X</a:t>
            </a:r>
            <a:r>
              <a:rPr lang="zh-CN" altLang="en-US" dirty="0"/>
              <a:t>最右边的</a:t>
            </a:r>
            <a:r>
              <a:rPr lang="en-US" altLang="zh-CN" dirty="0"/>
              <a:t>1</a:t>
            </a:r>
          </a:p>
          <a:p>
            <a:endParaRPr lang="en-US" altLang="zh-CN" dirty="0"/>
          </a:p>
          <a:p>
            <a:r>
              <a:rPr lang="en-US" altLang="zh-CN" dirty="0"/>
              <a:t>Z=X+Y                            0110100000                       </a:t>
            </a:r>
            <a:r>
              <a:rPr lang="zh-CN" altLang="en-US" dirty="0"/>
              <a:t>把</a:t>
            </a:r>
            <a:r>
              <a:rPr lang="en-US" altLang="zh-CN" dirty="0"/>
              <a:t>X</a:t>
            </a:r>
            <a:r>
              <a:rPr lang="zh-CN" altLang="en-US" dirty="0"/>
              <a:t>的从右边开始的第一个位于                           </a:t>
            </a:r>
            <a:r>
              <a:rPr lang="en-US" altLang="zh-CN" dirty="0"/>
              <a:t>				       1</a:t>
            </a:r>
            <a:r>
              <a:rPr lang="zh-CN" altLang="en-US" dirty="0"/>
              <a:t>左边的</a:t>
            </a:r>
            <a:r>
              <a:rPr lang="en-US" altLang="zh-CN" dirty="0"/>
              <a:t>0</a:t>
            </a:r>
            <a:r>
              <a:rPr lang="zh-CN" altLang="en-US" dirty="0"/>
              <a:t>变成</a:t>
            </a:r>
            <a:r>
              <a:rPr lang="en-US" altLang="zh-CN" dirty="0"/>
              <a:t>1</a:t>
            </a:r>
            <a:r>
              <a:rPr lang="zh-CN" altLang="en-US" dirty="0"/>
              <a:t>，并且把它右边的</a:t>
            </a:r>
            <a:r>
              <a:rPr lang="en-US" altLang="zh-CN" dirty="0"/>
              <a:t>				       1</a:t>
            </a:r>
            <a:r>
              <a:rPr lang="zh-CN" altLang="en-US" dirty="0"/>
              <a:t>都变成</a:t>
            </a:r>
            <a:r>
              <a:rPr lang="en-US" altLang="zh-CN" dirty="0"/>
              <a:t>0</a:t>
            </a:r>
          </a:p>
          <a:p>
            <a:endParaRPr lang="en-US" altLang="zh-CN" dirty="0"/>
          </a:p>
          <a:p>
            <a:r>
              <a:rPr lang="en-US" altLang="zh-CN" dirty="0"/>
              <a:t>M=Z&amp;-Z                        0000100000                        </a:t>
            </a:r>
            <a:r>
              <a:rPr lang="zh-CN" altLang="en-US" dirty="0"/>
              <a:t>提取</a:t>
            </a:r>
            <a:r>
              <a:rPr lang="en-US" altLang="zh-CN" dirty="0"/>
              <a:t>Z</a:t>
            </a:r>
            <a:r>
              <a:rPr lang="zh-CN" altLang="en-US" dirty="0"/>
              <a:t>的右边第一个</a:t>
            </a:r>
            <a:r>
              <a:rPr lang="en-US" altLang="zh-CN" dirty="0"/>
              <a:t>1</a:t>
            </a:r>
            <a:r>
              <a:rPr lang="zh-CN" altLang="en-US" dirty="0"/>
              <a:t>，即为之</a:t>
            </a:r>
            <a:r>
              <a:rPr lang="en-US" altLang="zh-CN" dirty="0"/>
              <a:t>				        </a:t>
            </a:r>
            <a:r>
              <a:rPr lang="zh-CN" altLang="en-US" dirty="0"/>
              <a:t>前</a:t>
            </a:r>
            <a:r>
              <a:rPr lang="en-US" altLang="zh-CN" dirty="0"/>
              <a:t>X</a:t>
            </a:r>
            <a:r>
              <a:rPr lang="zh-CN" altLang="en-US" dirty="0"/>
              <a:t>的被变为</a:t>
            </a:r>
            <a:r>
              <a:rPr lang="en-US" altLang="zh-CN" dirty="0"/>
              <a:t>1</a:t>
            </a:r>
            <a:r>
              <a:rPr lang="zh-CN" altLang="en-US" dirty="0"/>
              <a:t>的那个</a:t>
            </a:r>
            <a:r>
              <a:rPr lang="en-US" altLang="zh-CN" dirty="0"/>
              <a:t>0</a:t>
            </a:r>
            <a:r>
              <a:rPr lang="zh-CN" altLang="en-US" dirty="0"/>
              <a:t>，相当于记</a:t>
            </a:r>
            <a:r>
              <a:rPr lang="en-US" altLang="zh-CN" dirty="0"/>
              <a:t>				        </a:t>
            </a:r>
            <a:r>
              <a:rPr lang="zh-CN" altLang="en-US" dirty="0"/>
              <a:t>录了这个特殊的</a:t>
            </a:r>
            <a:r>
              <a:rPr lang="en-US" altLang="zh-CN" dirty="0"/>
              <a:t>0</a:t>
            </a:r>
            <a:r>
              <a:rPr lang="zh-CN" altLang="en-US" dirty="0"/>
              <a:t>的位置</a:t>
            </a:r>
            <a:r>
              <a:rPr lang="en-US" altLang="zh-CN" dirty="0"/>
              <a:t>     </a:t>
            </a:r>
          </a:p>
          <a:p>
            <a:endParaRPr lang="en-US" altLang="zh-CN" dirty="0"/>
          </a:p>
          <a:p>
            <a:r>
              <a:rPr lang="en-US" altLang="zh-CN" dirty="0"/>
              <a:t>M/Y                               0000010000           	</a:t>
            </a:r>
            <a:r>
              <a:rPr lang="zh-CN" altLang="en-US" dirty="0"/>
              <a:t>用于记录</a:t>
            </a:r>
            <a:r>
              <a:rPr lang="en-US" altLang="zh-CN" dirty="0"/>
              <a:t>X</a:t>
            </a:r>
            <a:r>
              <a:rPr lang="zh-CN" altLang="en-US" dirty="0"/>
              <a:t>中那个特殊的</a:t>
            </a:r>
            <a:r>
              <a:rPr lang="en-US" altLang="zh-CN" dirty="0"/>
              <a:t>0</a:t>
            </a:r>
            <a:r>
              <a:rPr lang="zh-CN" altLang="en-US" dirty="0"/>
              <a:t>与</a:t>
            </a:r>
            <a:r>
              <a:rPr lang="en-US" altLang="zh-CN" dirty="0"/>
              <a:t>X				        </a:t>
            </a:r>
            <a:r>
              <a:rPr lang="zh-CN" altLang="en-US" dirty="0"/>
              <a:t>最右端的</a:t>
            </a:r>
            <a:r>
              <a:rPr lang="en-US" altLang="zh-CN" dirty="0"/>
              <a:t>1</a:t>
            </a:r>
            <a:r>
              <a:rPr lang="zh-CN" altLang="en-US" dirty="0"/>
              <a:t>相差的位数，这里末尾</a:t>
            </a:r>
            <a:r>
              <a:rPr lang="en-US" altLang="zh-CN" dirty="0"/>
              <a:t>				        </a:t>
            </a:r>
            <a:r>
              <a:rPr lang="zh-CN" altLang="en-US" dirty="0"/>
              <a:t>有</a:t>
            </a:r>
            <a:r>
              <a:rPr lang="en-US" altLang="zh-CN" dirty="0"/>
              <a:t>4</a:t>
            </a:r>
            <a:r>
              <a:rPr lang="zh-CN" altLang="en-US" dirty="0"/>
              <a:t>个</a:t>
            </a:r>
            <a:r>
              <a:rPr lang="en-US" altLang="zh-CN" dirty="0"/>
              <a:t>0</a:t>
            </a:r>
            <a:r>
              <a:rPr lang="zh-CN" altLang="en-US" dirty="0"/>
              <a:t>说明相差四位</a:t>
            </a:r>
            <a:r>
              <a:rPr lang="en-US" altLang="zh-CN" dirty="0"/>
              <a:t> </a:t>
            </a:r>
          </a:p>
          <a:p>
            <a:r>
              <a:rPr lang="en-US" altLang="zh-CN" dirty="0"/>
              <a:t>   </a:t>
            </a:r>
          </a:p>
          <a:p>
            <a:r>
              <a:rPr lang="en-US" altLang="zh-CN" dirty="0"/>
              <a:t>R=</a:t>
            </a:r>
            <a:r>
              <a:rPr lang="zh-CN" altLang="en-US" dirty="0"/>
              <a:t>（</a:t>
            </a:r>
            <a:r>
              <a:rPr lang="en-US" altLang="zh-CN" dirty="0"/>
              <a:t>M/Y&gt;&gt;1</a:t>
            </a:r>
            <a:r>
              <a:rPr lang="zh-CN" altLang="en-US" dirty="0"/>
              <a:t>）</a:t>
            </a:r>
            <a:r>
              <a:rPr lang="en-US" altLang="zh-CN" dirty="0"/>
              <a:t>-1       0000000111		</a:t>
            </a:r>
            <a:r>
              <a:rPr lang="zh-CN" altLang="en-US" dirty="0"/>
              <a:t>在最低的几位产生</a:t>
            </a:r>
            <a:r>
              <a:rPr lang="en-US" altLang="zh-CN" dirty="0"/>
              <a:t>1.</a:t>
            </a:r>
            <a:r>
              <a:rPr lang="zh-CN" altLang="en-US" dirty="0"/>
              <a:t> </a:t>
            </a:r>
            <a:r>
              <a:rPr lang="zh-CN" altLang="en-US" dirty="0"/>
              <a:t>由于总的（对于情况</a:t>
            </a:r>
            <a:r>
              <a:rPr lang="en-US" altLang="zh-CN" dirty="0"/>
              <a:t>1</a:t>
            </a:r>
            <a:r>
              <a:rPr lang="zh-CN" altLang="en-US" dirty="0"/>
              <a:t>只要补偿的</a:t>
            </a:r>
            <a:r>
              <a:rPr lang="en-US" altLang="zh-CN" dirty="0"/>
              <a:t>1</a:t>
            </a:r>
            <a:r>
              <a:rPr lang="zh-CN" altLang="en-US" dirty="0"/>
              <a:t>多一个即可）</a:t>
            </a:r>
            <a:r>
              <a:rPr lang="en-US" altLang="zh-CN" dirty="0"/>
              <a:t>    1</a:t>
            </a:r>
            <a:r>
              <a:rPr lang="zh-CN" altLang="en-US" dirty="0"/>
              <a:t>的个数不变，故要补偿产生之前</a:t>
            </a:r>
            <a:r>
              <a:rPr lang="en-US" altLang="zh-CN" dirty="0"/>
              <a:t>				         </a:t>
            </a:r>
            <a:r>
              <a:rPr lang="zh-CN" altLang="en-US" dirty="0"/>
              <a:t>在</a:t>
            </a:r>
            <a:r>
              <a:rPr lang="en-US" altLang="zh-CN" dirty="0"/>
              <a:t>X</a:t>
            </a:r>
            <a:r>
              <a:rPr lang="zh-CN" altLang="en-US" dirty="0"/>
              <a:t>中被变为</a:t>
            </a:r>
            <a:r>
              <a:rPr lang="en-US" altLang="zh-CN" dirty="0"/>
              <a:t>0</a:t>
            </a:r>
            <a:r>
              <a:rPr lang="zh-CN" altLang="en-US" dirty="0"/>
              <a:t>的</a:t>
            </a:r>
            <a:r>
              <a:rPr lang="en-US" altLang="zh-CN" dirty="0"/>
              <a:t>1</a:t>
            </a:r>
            <a:r>
              <a:rPr lang="zh-CN" altLang="en-US" dirty="0"/>
              <a:t>的个数</a:t>
            </a:r>
            <a:endParaRPr lang="en-US" altLang="zh-CN" dirty="0"/>
          </a:p>
          <a:p>
            <a:endParaRPr lang="en-US" altLang="zh-CN" dirty="0"/>
          </a:p>
          <a:p>
            <a:r>
              <a:rPr lang="en-US" altLang="zh-CN" dirty="0"/>
              <a:t>Z|R                                0110100111                	  </a:t>
            </a:r>
            <a:r>
              <a:rPr lang="zh-CN" altLang="en-US" dirty="0"/>
              <a:t>把前面的</a:t>
            </a:r>
            <a:r>
              <a:rPr lang="en-US" altLang="zh-CN" dirty="0"/>
              <a:t>1</a:t>
            </a:r>
            <a:r>
              <a:rPr lang="zh-CN" altLang="en-US" dirty="0"/>
              <a:t>和后面补偿的</a:t>
            </a:r>
            <a:r>
              <a:rPr lang="en-US" altLang="zh-CN" dirty="0"/>
              <a:t>1</a:t>
            </a:r>
            <a:r>
              <a:rPr lang="zh-CN" altLang="en-US" dirty="0"/>
              <a:t>合</a:t>
            </a:r>
            <a:r>
              <a:rPr lang="en-US" altLang="zh-CN" dirty="0"/>
              <a:t>				         </a:t>
            </a:r>
            <a:r>
              <a:rPr lang="zh-CN" altLang="en-US" dirty="0"/>
              <a:t>起来即为结果</a:t>
            </a:r>
            <a:endParaRPr lang="zh-CN" altLang="en-US" dirty="0"/>
          </a:p>
        </p:txBody>
      </p:sp>
    </p:spTree>
    <p:extLst>
      <p:ext uri="{BB962C8B-B14F-4D97-AF65-F5344CB8AC3E}">
        <p14:creationId xmlns:p14="http://schemas.microsoft.com/office/powerpoint/2010/main" val="3589168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subTitle"/>
          </p:nvPr>
        </p:nvSpPr>
        <p:spPr>
          <a:xfrm>
            <a:off x="1850435" y="1247172"/>
            <a:ext cx="8818045" cy="3977698"/>
          </a:xfrm>
          <a:ln/>
        </p:spPr>
        <p:txBody>
          <a:bodyPr vert="horz" lIns="91440" tIns="21947"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zh-CN" altLang="en-US" sz="2903">
                <a:ea typeface="宋体" panose="02010600030101010101" pitchFamily="2" charset="-122"/>
              </a:rPr>
              <a:t>题目大意</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endParaRPr lang="en-US" sz="2903"/>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a:t>	</a:t>
            </a:r>
            <a:r>
              <a:rPr lang="zh-CN" altLang="en-US" sz="2903">
                <a:ea typeface="宋体" panose="02010600030101010101" pitchFamily="2" charset="-122"/>
              </a:rPr>
              <a:t>求</a:t>
            </a:r>
            <a:r>
              <a:rPr lang="en-US" sz="2903"/>
              <a:t>(x1^n%p)*(x2^n%p)*(x3^n%p)*(x4^n%p)=1(mod p^2)</a:t>
            </a:r>
            <a:r>
              <a:rPr lang="zh-CN" altLang="en-US" sz="2903">
                <a:ea typeface="宋体" panose="02010600030101010101" pitchFamily="2" charset="-122"/>
              </a:rPr>
              <a:t>的解的个数</a:t>
            </a:r>
            <a:r>
              <a:rPr lang="en-US" sz="2903"/>
              <a:t>,</a:t>
            </a:r>
            <a:r>
              <a:rPr lang="zh-CN" altLang="en-US" sz="2903">
                <a:ea typeface="宋体" panose="02010600030101010101" pitchFamily="2" charset="-122"/>
              </a:rPr>
              <a:t>其中</a:t>
            </a:r>
            <a:r>
              <a:rPr lang="en-US" sz="2903"/>
              <a:t>p</a:t>
            </a:r>
            <a:r>
              <a:rPr lang="zh-CN" altLang="en-US" sz="2903">
                <a:ea typeface="宋体" panose="02010600030101010101" pitchFamily="2" charset="-122"/>
              </a:rPr>
              <a:t>是质数</a:t>
            </a:r>
            <a:r>
              <a:rPr lang="en-US" sz="2903"/>
              <a:t>,x1,x2,x3,x4</a:t>
            </a:r>
            <a:r>
              <a:rPr lang="zh-CN" altLang="en-US" sz="2903">
                <a:ea typeface="宋体" panose="02010600030101010101" pitchFamily="2" charset="-122"/>
              </a:rPr>
              <a:t>都是</a:t>
            </a:r>
            <a:r>
              <a:rPr lang="en-US" sz="2903"/>
              <a:t>[l,r]</a:t>
            </a:r>
            <a:r>
              <a:rPr lang="zh-CN" altLang="en-US" sz="2903">
                <a:ea typeface="宋体" panose="02010600030101010101" pitchFamily="2" charset="-122"/>
              </a:rPr>
              <a:t>之间的正整数</a:t>
            </a:r>
            <a:r>
              <a:rPr lang="en-US" sz="2903"/>
              <a:t>.</a:t>
            </a:r>
          </a:p>
        </p:txBody>
      </p:sp>
    </p:spTree>
    <p:extLst>
      <p:ext uri="{BB962C8B-B14F-4D97-AF65-F5344CB8AC3E}">
        <p14:creationId xmlns:p14="http://schemas.microsoft.com/office/powerpoint/2010/main" val="1426893908"/>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subTitle"/>
          </p:nvPr>
        </p:nvSpPr>
        <p:spPr>
          <a:xfrm>
            <a:off x="1850435" y="1247172"/>
            <a:ext cx="8491131" cy="3977698"/>
          </a:xfrm>
          <a:ln/>
        </p:spPr>
        <p:txBody>
          <a:bodyPr vert="horz" lIns="91440" tIns="21947"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zh-CN" altLang="en-US" sz="2903">
                <a:ea typeface="宋体" panose="02010600030101010101" pitchFamily="2" charset="-122"/>
              </a:rPr>
              <a:t>解法</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思想是</a:t>
            </a:r>
            <a:r>
              <a:rPr lang="en-US" sz="2903"/>
              <a:t>Meet in the middle</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有兴趣可以去看</a:t>
            </a:r>
            <a:r>
              <a:rPr lang="en-US" sz="2903"/>
              <a:t>qmd2013</a:t>
            </a:r>
            <a:r>
              <a:rPr lang="zh-CN" altLang="en-US" sz="2903">
                <a:ea typeface="宋体" panose="02010600030101010101" pitchFamily="2" charset="-122"/>
              </a:rPr>
              <a:t>年的国家集训队论文</a:t>
            </a:r>
          </a:p>
        </p:txBody>
      </p:sp>
    </p:spTree>
    <p:extLst>
      <p:ext uri="{BB962C8B-B14F-4D97-AF65-F5344CB8AC3E}">
        <p14:creationId xmlns:p14="http://schemas.microsoft.com/office/powerpoint/2010/main" val="3942374171"/>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subTitle"/>
          </p:nvPr>
        </p:nvSpPr>
        <p:spPr>
          <a:xfrm>
            <a:off x="1850435" y="1247172"/>
            <a:ext cx="8491131" cy="3977698"/>
          </a:xfrm>
          <a:ln/>
        </p:spPr>
        <p:txBody>
          <a:bodyPr vert="horz" lIns="91440" tIns="21947"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zh-CN" altLang="en-US" sz="2903">
                <a:ea typeface="宋体" panose="02010600030101010101" pitchFamily="2" charset="-122"/>
              </a:rPr>
              <a:t>解法</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首先</a:t>
            </a:r>
            <a:r>
              <a:rPr lang="en-US" sz="2903"/>
              <a:t>,n</a:t>
            </a:r>
            <a:r>
              <a:rPr lang="zh-CN" altLang="en-US" sz="2903">
                <a:ea typeface="宋体" panose="02010600030101010101" pitchFamily="2" charset="-122"/>
              </a:rPr>
              <a:t>次方和</a:t>
            </a:r>
            <a:r>
              <a:rPr lang="en-US" sz="2903"/>
              <a:t>[l,r]</a:t>
            </a:r>
            <a:r>
              <a:rPr lang="zh-CN" altLang="en-US" sz="2903">
                <a:ea typeface="宋体" panose="02010600030101010101" pitchFamily="2" charset="-122"/>
              </a:rPr>
              <a:t>区间看上去很大</a:t>
            </a:r>
            <a:r>
              <a:rPr lang="en-US" sz="2903"/>
              <a:t>,</a:t>
            </a:r>
            <a:r>
              <a:rPr lang="zh-CN" altLang="en-US" sz="2903">
                <a:ea typeface="宋体" panose="02010600030101010101" pitchFamily="2" charset="-122"/>
              </a:rPr>
              <a:t>其实都没有什么用</a:t>
            </a:r>
            <a:r>
              <a:rPr lang="en-US" sz="2903"/>
              <a:t>,O(p)</a:t>
            </a:r>
            <a:r>
              <a:rPr lang="zh-CN" altLang="en-US" sz="2903">
                <a:ea typeface="宋体" panose="02010600030101010101" pitchFamily="2" charset="-122"/>
              </a:rPr>
              <a:t>的复杂度可以预处理</a:t>
            </a:r>
            <a:r>
              <a:rPr lang="en-US" sz="2903"/>
              <a:t>[l,r]</a:t>
            </a:r>
            <a:r>
              <a:rPr lang="zh-CN" altLang="en-US" sz="2903">
                <a:ea typeface="宋体" panose="02010600030101010101" pitchFamily="2" charset="-122"/>
              </a:rPr>
              <a:t>中</a:t>
            </a:r>
            <a:r>
              <a:rPr lang="en-US" sz="2903"/>
              <a:t>n</a:t>
            </a:r>
            <a:r>
              <a:rPr lang="zh-CN" altLang="en-US" sz="2903">
                <a:ea typeface="宋体" panose="02010600030101010101" pitchFamily="2" charset="-122"/>
              </a:rPr>
              <a:t>次方后</a:t>
            </a:r>
            <a:r>
              <a:rPr lang="en-US" sz="2903"/>
              <a:t>mod p</a:t>
            </a:r>
            <a:r>
              <a:rPr lang="zh-CN" altLang="en-US" sz="2903">
                <a:ea typeface="宋体" panose="02010600030101010101" pitchFamily="2" charset="-122"/>
              </a:rPr>
              <a:t>等于</a:t>
            </a:r>
            <a:r>
              <a:rPr lang="en-US" sz="2903"/>
              <a:t>x</a:t>
            </a:r>
            <a:r>
              <a:rPr lang="zh-CN" altLang="en-US" sz="2903">
                <a:ea typeface="宋体" panose="02010600030101010101" pitchFamily="2" charset="-122"/>
              </a:rPr>
              <a:t>的数的个数</a:t>
            </a:r>
            <a:r>
              <a:rPr lang="en-US" sz="2903"/>
              <a:t>,</a:t>
            </a:r>
            <a:r>
              <a:rPr lang="zh-CN" altLang="en-US" sz="2903">
                <a:ea typeface="宋体" panose="02010600030101010101" pitchFamily="2" charset="-122"/>
              </a:rPr>
              <a:t>记作</a:t>
            </a:r>
            <a:r>
              <a:rPr lang="en-US" sz="2903"/>
              <a:t>f[x].</a:t>
            </a:r>
          </a:p>
        </p:txBody>
      </p:sp>
    </p:spTree>
    <p:extLst>
      <p:ext uri="{BB962C8B-B14F-4D97-AF65-F5344CB8AC3E}">
        <p14:creationId xmlns:p14="http://schemas.microsoft.com/office/powerpoint/2010/main" val="2049569319"/>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subTitle"/>
          </p:nvPr>
        </p:nvSpPr>
        <p:spPr>
          <a:xfrm>
            <a:off x="1850435" y="1247172"/>
            <a:ext cx="8491131" cy="3977698"/>
          </a:xfrm>
          <a:ln/>
        </p:spPr>
        <p:txBody>
          <a:bodyPr vert="horz" lIns="91440" tIns="21947"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zh-CN" altLang="en-US" sz="2903">
                <a:ea typeface="宋体" panose="02010600030101010101" pitchFamily="2" charset="-122"/>
              </a:rPr>
              <a:t>解法</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然后讨论两个变量的时候</a:t>
            </a:r>
            <a:r>
              <a:rPr lang="en-US" sz="2903"/>
              <a:t>,</a:t>
            </a:r>
            <a:r>
              <a:rPr lang="zh-CN" altLang="en-US" sz="2903">
                <a:ea typeface="宋体" panose="02010600030101010101" pitchFamily="2" charset="-122"/>
              </a:rPr>
              <a:t>用</a:t>
            </a:r>
            <a:r>
              <a:rPr lang="en-US" sz="2903"/>
              <a:t>g[x]</a:t>
            </a:r>
            <a:r>
              <a:rPr lang="zh-CN" altLang="en-US" sz="2903">
                <a:ea typeface="宋体" panose="02010600030101010101" pitchFamily="2" charset="-122"/>
              </a:rPr>
              <a:t>表示</a:t>
            </a:r>
            <a:r>
              <a:rPr lang="en-US" sz="2903"/>
              <a:t>((x1^n)%p)*((x2^n)%p)=x(mod p^2)</a:t>
            </a:r>
            <a:r>
              <a:rPr lang="zh-CN" altLang="en-US" sz="2903">
                <a:ea typeface="宋体" panose="02010600030101010101" pitchFamily="2" charset="-122"/>
              </a:rPr>
              <a:t>的</a:t>
            </a:r>
            <a:r>
              <a:rPr lang="en-US" sz="2903"/>
              <a:t>(x1,x2)</a:t>
            </a:r>
            <a:r>
              <a:rPr lang="zh-CN" altLang="en-US" sz="2903">
                <a:ea typeface="宋体" panose="02010600030101010101" pitchFamily="2" charset="-122"/>
              </a:rPr>
              <a:t>有序对的对数</a:t>
            </a:r>
            <a:r>
              <a:rPr lang="en-US" sz="2903"/>
              <a:t>.</a:t>
            </a:r>
            <a:r>
              <a:rPr lang="zh-CN" altLang="en-US" sz="2903">
                <a:ea typeface="宋体" panose="02010600030101010101" pitchFamily="2" charset="-122"/>
              </a:rPr>
              <a:t>利用</a:t>
            </a:r>
            <a:r>
              <a:rPr lang="en-US" sz="2903"/>
              <a:t>f[x]</a:t>
            </a:r>
            <a:r>
              <a:rPr lang="zh-CN" altLang="en-US" sz="2903">
                <a:ea typeface="宋体" panose="02010600030101010101" pitchFamily="2" charset="-122"/>
              </a:rPr>
              <a:t>可以在</a:t>
            </a:r>
            <a:r>
              <a:rPr lang="en-US" sz="2903"/>
              <a:t>O(p^2)</a:t>
            </a:r>
            <a:r>
              <a:rPr lang="zh-CN" altLang="en-US" sz="2903">
                <a:ea typeface="宋体" panose="02010600030101010101" pitchFamily="2" charset="-122"/>
              </a:rPr>
              <a:t>的复杂度内处理</a:t>
            </a:r>
            <a:r>
              <a:rPr lang="en-US" sz="2903"/>
              <a:t>.</a:t>
            </a:r>
          </a:p>
        </p:txBody>
      </p:sp>
    </p:spTree>
    <p:extLst>
      <p:ext uri="{BB962C8B-B14F-4D97-AF65-F5344CB8AC3E}">
        <p14:creationId xmlns:p14="http://schemas.microsoft.com/office/powerpoint/2010/main" val="1492001786"/>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subTitle"/>
          </p:nvPr>
        </p:nvSpPr>
        <p:spPr>
          <a:xfrm>
            <a:off x="1850435" y="367240"/>
            <a:ext cx="8491131" cy="5737562"/>
          </a:xfrm>
          <a:ln/>
        </p:spPr>
        <p:txBody>
          <a:bodyPr vert="horz" lIns="91440" tIns="21947"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zh-CN" altLang="en-US" sz="2903">
                <a:ea typeface="宋体" panose="02010600030101010101" pitchFamily="2" charset="-122"/>
              </a:rPr>
              <a:t>解法</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最后时四个变量的时候</a:t>
            </a:r>
            <a:r>
              <a:rPr lang="en-US" sz="2903"/>
              <a:t>,</a:t>
            </a:r>
            <a:r>
              <a:rPr lang="zh-CN" altLang="en-US" sz="2903">
                <a:ea typeface="宋体" panose="02010600030101010101" pitchFamily="2" charset="-122"/>
              </a:rPr>
              <a:t>同理</a:t>
            </a:r>
            <a:r>
              <a:rPr lang="en-US" sz="2903"/>
              <a:t>,</a:t>
            </a:r>
            <a:r>
              <a:rPr lang="zh-CN" altLang="en-US" sz="2903">
                <a:ea typeface="宋体" panose="02010600030101010101" pitchFamily="2" charset="-122"/>
              </a:rPr>
              <a:t>我们可以利用两个变量的结果</a:t>
            </a:r>
            <a:r>
              <a:rPr lang="en-US" sz="2903"/>
              <a:t>g[x]</a:t>
            </a:r>
            <a:r>
              <a:rPr lang="zh-CN" altLang="en-US" sz="2903">
                <a:ea typeface="宋体" panose="02010600030101010101" pitchFamily="2" charset="-122"/>
              </a:rPr>
              <a:t>来处理</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但是直接枚举的复杂度是</a:t>
            </a:r>
            <a:r>
              <a:rPr lang="en-US" sz="2903"/>
              <a:t>O(p^4),</a:t>
            </a:r>
            <a:r>
              <a:rPr lang="zh-CN" altLang="en-US" sz="2903">
                <a:ea typeface="宋体" panose="02010600030101010101" pitchFamily="2" charset="-122"/>
              </a:rPr>
              <a:t>显然会崩</a:t>
            </a:r>
            <a:r>
              <a:rPr lang="en-US" sz="2903"/>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考虑解模线性方程</a:t>
            </a:r>
            <a:r>
              <a:rPr lang="en-US" sz="2903"/>
              <a:t>ax=1 (mod p^2)(</a:t>
            </a:r>
            <a:r>
              <a:rPr lang="zh-CN" altLang="en-US" sz="2903">
                <a:ea typeface="宋体" panose="02010600030101010101" pitchFamily="2" charset="-122"/>
              </a:rPr>
              <a:t>事实上可以证明对固定的</a:t>
            </a:r>
            <a:r>
              <a:rPr lang="en-US" sz="2903"/>
              <a:t>a(0&lt;=a&lt;p^2)</a:t>
            </a:r>
            <a:r>
              <a:rPr lang="zh-CN" altLang="en-US" sz="2903">
                <a:ea typeface="宋体" panose="02010600030101010101" pitchFamily="2" charset="-122"/>
              </a:rPr>
              <a:t>解最多只有一个</a:t>
            </a:r>
            <a:r>
              <a:rPr lang="en-US" sz="2903"/>
              <a:t>,</a:t>
            </a:r>
            <a:r>
              <a:rPr lang="zh-CN" altLang="en-US" sz="2903">
                <a:ea typeface="宋体" panose="02010600030101010101" pitchFamily="2" charset="-122"/>
              </a:rPr>
              <a:t>所以求一发逆元就好了</a:t>
            </a:r>
            <a:r>
              <a:rPr lang="en-US" sz="2903"/>
              <a:t>), </a:t>
            </a:r>
            <a:r>
              <a:rPr lang="zh-CN" altLang="en-US" sz="2903">
                <a:ea typeface="宋体" panose="02010600030101010101" pitchFamily="2" charset="-122"/>
              </a:rPr>
              <a:t>复杂度降到</a:t>
            </a:r>
            <a:r>
              <a:rPr lang="en-US" sz="2903"/>
              <a:t>O(p^2 log p)</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如果用科学的姿势递推求逆元</a:t>
            </a:r>
            <a:r>
              <a:rPr lang="en-US" sz="2903"/>
              <a:t>,</a:t>
            </a:r>
            <a:r>
              <a:rPr lang="zh-CN" altLang="en-US" sz="2903">
                <a:ea typeface="宋体" panose="02010600030101010101" pitchFamily="2" charset="-122"/>
              </a:rPr>
              <a:t>复杂度可以降到</a:t>
            </a:r>
            <a:r>
              <a:rPr lang="en-US" sz="2903"/>
              <a:t>O(p^2) .</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r>
              <a:rPr lang="en-US" sz="2903"/>
              <a:t>	(</a:t>
            </a:r>
            <a:r>
              <a:rPr lang="zh-CN" altLang="en-US" sz="2903">
                <a:ea typeface="宋体" panose="02010600030101010101" pitchFamily="2" charset="-122"/>
              </a:rPr>
              <a:t>本来是要卡</a:t>
            </a:r>
            <a:r>
              <a:rPr lang="en-US" sz="2903"/>
              <a:t>log</a:t>
            </a:r>
            <a:r>
              <a:rPr lang="zh-CN" altLang="en-US" sz="2903">
                <a:ea typeface="宋体" panose="02010600030101010101" pitchFamily="2" charset="-122"/>
              </a:rPr>
              <a:t>的</a:t>
            </a:r>
            <a:r>
              <a:rPr lang="en-US" sz="2903"/>
              <a:t>...</a:t>
            </a:r>
            <a:r>
              <a:rPr lang="zh-CN" altLang="en-US" sz="2903">
                <a:ea typeface="宋体" panose="02010600030101010101" pitchFamily="2" charset="-122"/>
              </a:rPr>
              <a:t>写数据的时候写错了</a:t>
            </a:r>
            <a:r>
              <a:rPr lang="en-US" sz="2903"/>
              <a:t>...p</a:t>
            </a:r>
            <a:r>
              <a:rPr lang="zh-CN" altLang="en-US" sz="2903">
                <a:ea typeface="宋体" panose="02010600030101010101" pitchFamily="2" charset="-122"/>
              </a:rPr>
              <a:t>本来的范围是</a:t>
            </a:r>
            <a:r>
              <a:rPr lang="en-US" sz="2903"/>
              <a:t>2k...</a:t>
            </a:r>
            <a:r>
              <a:rPr lang="zh-CN" altLang="en-US" sz="2903">
                <a:ea typeface="宋体" panose="02010600030101010101" pitchFamily="2" charset="-122"/>
              </a:rPr>
              <a:t>被优化常数卡过去了</a:t>
            </a:r>
            <a:r>
              <a:rPr lang="en-US" sz="2903"/>
              <a:t>QwQ...)</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Lst>
            </a:pPr>
            <a:endParaRPr lang="en-US" sz="2903"/>
          </a:p>
        </p:txBody>
      </p:sp>
    </p:spTree>
    <p:extLst>
      <p:ext uri="{BB962C8B-B14F-4D97-AF65-F5344CB8AC3E}">
        <p14:creationId xmlns:p14="http://schemas.microsoft.com/office/powerpoint/2010/main" val="12820455"/>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subTitle"/>
          </p:nvPr>
        </p:nvSpPr>
        <p:spPr>
          <a:xfrm>
            <a:off x="1654574" y="544378"/>
            <a:ext cx="8882853" cy="5384726"/>
          </a:xfrm>
          <a:ln/>
        </p:spPr>
        <p:txBody>
          <a:bodyPr vert="horz" lIns="91440" tIns="21947" rIns="91440" bIns="45720" rtlCol="0" anchor="ctr">
            <a:normAutofit/>
          </a:bodyPr>
          <a:lstStyle/>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zh-CN" altLang="en-US" sz="2903" dirty="0">
                <a:ea typeface="宋体" panose="02010600030101010101" pitchFamily="2" charset="-122"/>
              </a:rPr>
              <a:t>解法</a:t>
            </a:r>
            <a:r>
              <a:rPr lang="en-US" sz="2903" dirty="0"/>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r>
              <a:rPr lang="zh-CN" altLang="en-US" sz="2903" dirty="0">
                <a:ea typeface="宋体" panose="02010600030101010101" pitchFamily="2" charset="-122"/>
              </a:rPr>
              <a:t>科学的姿势长这样</a:t>
            </a:r>
            <a:r>
              <a:rPr lang="en-US" sz="2903" dirty="0"/>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rev[0]=0;rev[1]=1; </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for(</a:t>
            </a:r>
            <a:r>
              <a:rPr lang="en-US" sz="2903" dirty="0" err="1"/>
              <a:t>i</a:t>
            </a:r>
            <a:r>
              <a:rPr lang="en-US" sz="2903" dirty="0"/>
              <a:t>=2;i&lt;=</a:t>
            </a:r>
            <a:r>
              <a:rPr lang="en-US" sz="2903" dirty="0" err="1"/>
              <a:t>mod;i</a:t>
            </a:r>
            <a:r>
              <a:rPr lang="en-US" sz="2903" dirty="0"/>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rev[</a:t>
            </a:r>
            <a:r>
              <a:rPr lang="en-US" sz="2903" dirty="0" err="1"/>
              <a:t>i</a:t>
            </a:r>
            <a:r>
              <a:rPr lang="en-US" sz="2903" dirty="0"/>
              <a:t>]=(</a:t>
            </a:r>
            <a:r>
              <a:rPr lang="en-US" sz="2903" dirty="0" err="1"/>
              <a:t>int</a:t>
            </a:r>
            <a:r>
              <a:rPr lang="en-US" sz="2903" dirty="0"/>
              <a:t>)(1LL*(mod-(mod/</a:t>
            </a:r>
            <a:r>
              <a:rPr lang="en-US" sz="2903" dirty="0" err="1"/>
              <a:t>i</a:t>
            </a:r>
            <a:r>
              <a:rPr lang="en-US" sz="2903" dirty="0"/>
              <a:t>))*rev[</a:t>
            </a:r>
            <a:r>
              <a:rPr lang="en-US" sz="2903" dirty="0" err="1"/>
              <a:t>mod%i</a:t>
            </a:r>
            <a:r>
              <a:rPr lang="en-US" sz="2903" dirty="0"/>
              <a:t>]%mod);</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r>
              <a:rPr lang="zh-CN" altLang="en-US" sz="2903" dirty="0">
                <a:ea typeface="宋体" panose="02010600030101010101" pitchFamily="2" charset="-122"/>
              </a:rPr>
              <a:t>为什么</a:t>
            </a:r>
            <a:r>
              <a:rPr lang="en-US" sz="2903" dirty="0"/>
              <a:t>?</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r>
              <a:rPr lang="en-US" sz="2903" dirty="0" err="1"/>
              <a:t>ax+y</a:t>
            </a:r>
            <a:r>
              <a:rPr lang="en-US" sz="2903" dirty="0"/>
              <a:t> = 0   (% mod)</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r>
              <a:rPr lang="en-US" sz="2903" dirty="0" smtClean="0"/>
              <a:t>	ax </a:t>
            </a:r>
            <a:r>
              <a:rPr lang="en-US" sz="2903" dirty="0"/>
              <a:t>= -y  (% mod)</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r>
              <a:rPr lang="en-US" sz="2903" dirty="0" smtClean="0"/>
              <a:t>	a</a:t>
            </a:r>
            <a:r>
              <a:rPr lang="en-US" sz="2903" dirty="0"/>
              <a:t>^-1 = -x*y^-1</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r>
              <a:rPr lang="en-US" sz="2903" dirty="0"/>
              <a:t>	</a:t>
            </a:r>
            <a:r>
              <a:rPr lang="zh-CN" altLang="en-US" sz="2903" dirty="0">
                <a:ea typeface="宋体" panose="02010600030101010101" pitchFamily="2" charset="-122"/>
              </a:rPr>
              <a:t>令</a:t>
            </a:r>
            <a:r>
              <a:rPr lang="en-US" sz="2903" dirty="0"/>
              <a:t>x=mod/a, y=</a:t>
            </a:r>
            <a:r>
              <a:rPr lang="en-US" sz="2903" dirty="0" err="1"/>
              <a:t>mod%a</a:t>
            </a:r>
            <a:r>
              <a:rPr lang="en-US" sz="2903" dirty="0"/>
              <a:t> </a:t>
            </a:r>
          </a:p>
          <a:p>
            <a:pPr>
              <a:tabLst>
                <a:tab pos="407571" algn="l"/>
                <a:tab pos="815142" algn="l"/>
                <a:tab pos="1222713" algn="l"/>
                <a:tab pos="1630284" algn="l"/>
                <a:tab pos="2037855" algn="l"/>
                <a:tab pos="2445426" algn="l"/>
                <a:tab pos="2852997" algn="l"/>
                <a:tab pos="3260568" algn="l"/>
                <a:tab pos="3668139" algn="l"/>
                <a:tab pos="4075709" algn="l"/>
                <a:tab pos="4483281" algn="l"/>
                <a:tab pos="4890851" algn="l"/>
                <a:tab pos="5298423" algn="l"/>
                <a:tab pos="5705993" algn="l"/>
                <a:tab pos="6113565" algn="l"/>
                <a:tab pos="6521135" algn="l"/>
                <a:tab pos="6928706" algn="l"/>
                <a:tab pos="7336277" algn="l"/>
                <a:tab pos="7743848" algn="l"/>
                <a:tab pos="8151419" algn="l"/>
                <a:tab pos="8558990" algn="l"/>
              </a:tabLst>
            </a:pPr>
            <a:endParaRPr lang="en-US" sz="2903" dirty="0"/>
          </a:p>
        </p:txBody>
      </p:sp>
    </p:spTree>
    <p:extLst>
      <p:ext uri="{BB962C8B-B14F-4D97-AF65-F5344CB8AC3E}">
        <p14:creationId xmlns:p14="http://schemas.microsoft.com/office/powerpoint/2010/main" val="1757148291"/>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38036" y="219655"/>
            <a:ext cx="5159404" cy="923330"/>
          </a:xfrm>
          <a:prstGeom prst="rect">
            <a:avLst/>
          </a:prstGeom>
          <a:noFill/>
        </p:spPr>
        <p:txBody>
          <a:bodyPr wrap="square" rtlCol="0">
            <a:spAutoFit/>
          </a:bodyPr>
          <a:lstStyle/>
          <a:p>
            <a:r>
              <a:rPr lang="en-US" altLang="zh-CN" sz="5400" dirty="0" err="1" smtClean="0"/>
              <a:t>B</a:t>
            </a:r>
            <a:r>
              <a:rPr lang="en-US" altLang="zh-CN" sz="5400" dirty="0" err="1"/>
              <a:t>.</a:t>
            </a:r>
            <a:r>
              <a:rPr lang="en-US" altLang="zh-CN" sz="5400" dirty="0" err="1" smtClean="0"/>
              <a:t>Ant</a:t>
            </a:r>
            <a:endParaRPr lang="zh-CN" altLang="en-US" sz="5400" dirty="0"/>
          </a:p>
        </p:txBody>
      </p:sp>
      <p:sp>
        <p:nvSpPr>
          <p:cNvPr id="5" name="TextBox 4"/>
          <p:cNvSpPr txBox="1"/>
          <p:nvPr/>
        </p:nvSpPr>
        <p:spPr>
          <a:xfrm>
            <a:off x="944880" y="2285992"/>
            <a:ext cx="9151648" cy="2862322"/>
          </a:xfrm>
          <a:prstGeom prst="rect">
            <a:avLst/>
          </a:prstGeom>
          <a:noFill/>
        </p:spPr>
        <p:txBody>
          <a:bodyPr wrap="square" rtlCol="0">
            <a:spAutoFit/>
          </a:bodyPr>
          <a:lstStyle/>
          <a:p>
            <a:r>
              <a:rPr lang="zh-CN" altLang="zh-CN" sz="2400" b="1" dirty="0">
                <a:latin typeface="微软雅黑" pitchFamily="34" charset="-122"/>
                <a:ea typeface="微软雅黑" pitchFamily="34" charset="-122"/>
              </a:rPr>
              <a:t>解答：</a:t>
            </a:r>
          </a:p>
          <a:p>
            <a:pPr>
              <a:buFont typeface="Wingdings" pitchFamily="2" charset="2"/>
              <a:buChar char="l"/>
            </a:pPr>
            <a:r>
              <a:rPr lang="zh-CN" altLang="zh-CN" dirty="0">
                <a:latin typeface="微软雅黑" pitchFamily="34" charset="-122"/>
                <a:ea typeface="微软雅黑" pitchFamily="34" charset="-122"/>
              </a:rPr>
              <a:t>设边长为</a:t>
            </a:r>
            <a:r>
              <a:rPr lang="en-US" altLang="zh-CN" dirty="0" err="1">
                <a:latin typeface="微软雅黑" pitchFamily="34" charset="-122"/>
                <a:ea typeface="微软雅黑" pitchFamily="34" charset="-122"/>
              </a:rPr>
              <a:t>n,x,y</a:t>
            </a:r>
            <a:r>
              <a:rPr lang="en-US" altLang="zh-CN" dirty="0">
                <a:latin typeface="微软雅黑" pitchFamily="34" charset="-122"/>
                <a:ea typeface="微软雅黑" pitchFamily="34" charset="-122"/>
              </a:rPr>
              <a:t> </a:t>
            </a:r>
            <a:r>
              <a:rPr lang="zh-CN" altLang="zh-CN" dirty="0">
                <a:latin typeface="微软雅黑" pitchFamily="34" charset="-122"/>
                <a:ea typeface="微软雅黑" pitchFamily="34" charset="-122"/>
              </a:rPr>
              <a:t>（</a:t>
            </a:r>
            <a:r>
              <a:rPr lang="en-US" altLang="zh-CN" dirty="0" err="1">
                <a:latin typeface="微软雅黑" pitchFamily="34" charset="-122"/>
                <a:ea typeface="微软雅黑" pitchFamily="34" charset="-122"/>
              </a:rPr>
              <a:t>x,y</a:t>
            </a:r>
            <a:r>
              <a:rPr lang="en-US" altLang="zh-CN" dirty="0">
                <a:latin typeface="微软雅黑" pitchFamily="34" charset="-122"/>
                <a:ea typeface="微软雅黑" pitchFamily="34" charset="-122"/>
              </a:rPr>
              <a:t>&lt;=n</a:t>
            </a:r>
            <a:r>
              <a:rPr lang="zh-CN" altLang="zh-CN" dirty="0">
                <a:latin typeface="微软雅黑" pitchFamily="34" charset="-122"/>
                <a:ea typeface="微软雅黑" pitchFamily="34" charset="-122"/>
              </a:rPr>
              <a:t>），最短路一定</a:t>
            </a:r>
            <a:r>
              <a:rPr lang="zh-CN" altLang="zh-CN" dirty="0">
                <a:latin typeface="微软雅黑" pitchFamily="34" charset="-122"/>
                <a:ea typeface="微软雅黑" pitchFamily="34" charset="-122"/>
              </a:rPr>
              <a:t>是</a:t>
            </a:r>
            <a:r>
              <a:rPr lang="en-US" altLang="zh-CN" dirty="0" err="1">
                <a:latin typeface="微软雅黑" pitchFamily="34" charset="-122"/>
                <a:ea typeface="微软雅黑" pitchFamily="34" charset="-122"/>
              </a:rPr>
              <a:t>sqrt</a:t>
            </a:r>
            <a:r>
              <a:rPr lang="en-US" altLang="zh-CN" dirty="0">
                <a:latin typeface="微软雅黑" pitchFamily="34" charset="-122"/>
                <a:ea typeface="微软雅黑" pitchFamily="34" charset="-122"/>
              </a:rPr>
              <a:t>( n</a:t>
            </a:r>
            <a:r>
              <a:rPr lang="en-US" altLang="zh-CN" baseline="30000" dirty="0">
                <a:latin typeface="微软雅黑" pitchFamily="34" charset="-122"/>
                <a:ea typeface="微软雅黑" pitchFamily="34" charset="-122"/>
              </a:rPr>
              <a:t>2</a:t>
            </a:r>
            <a:r>
              <a:rPr lang="en-US" altLang="zh-CN" dirty="0">
                <a:latin typeface="微软雅黑" pitchFamily="34" charset="-122"/>
                <a:ea typeface="微软雅黑" pitchFamily="34" charset="-122"/>
              </a:rPr>
              <a:t>+(</a:t>
            </a:r>
            <a:r>
              <a:rPr lang="en-US" altLang="zh-CN" dirty="0" err="1">
                <a:latin typeface="微软雅黑" pitchFamily="34" charset="-122"/>
                <a:ea typeface="微软雅黑" pitchFamily="34" charset="-122"/>
              </a:rPr>
              <a:t>x+y</a:t>
            </a:r>
            <a:r>
              <a:rPr lang="en-US" altLang="zh-CN" dirty="0">
                <a:latin typeface="微软雅黑" pitchFamily="34" charset="-122"/>
                <a:ea typeface="微软雅黑" pitchFamily="34" charset="-122"/>
              </a:rPr>
              <a:t>)</a:t>
            </a:r>
            <a:r>
              <a:rPr lang="en-US" altLang="zh-CN" baseline="30000" dirty="0">
                <a:latin typeface="微软雅黑" pitchFamily="34" charset="-122"/>
                <a:ea typeface="微软雅黑" pitchFamily="34" charset="-122"/>
              </a:rPr>
              <a:t>2 </a:t>
            </a:r>
            <a:r>
              <a:rPr lang="en-US" altLang="zh-CN" dirty="0">
                <a:latin typeface="微软雅黑" pitchFamily="34" charset="-122"/>
                <a:ea typeface="微软雅黑" pitchFamily="34" charset="-122"/>
              </a:rPr>
              <a:t>)</a:t>
            </a:r>
          </a:p>
          <a:p>
            <a:pPr>
              <a:buFont typeface="Wingdings" pitchFamily="2" charset="2"/>
              <a:buChar char="l"/>
            </a:pPr>
            <a:endParaRPr lang="zh-CN" altLang="zh-CN" baseline="30000" dirty="0">
              <a:latin typeface="微软雅黑" pitchFamily="34" charset="-122"/>
              <a:ea typeface="微软雅黑" pitchFamily="34" charset="-122"/>
            </a:endParaRPr>
          </a:p>
          <a:p>
            <a:pPr>
              <a:buFont typeface="Wingdings" pitchFamily="2" charset="2"/>
              <a:buChar char="l"/>
            </a:pPr>
            <a:r>
              <a:rPr lang="zh-CN" altLang="en-US" dirty="0">
                <a:latin typeface="微软雅黑" pitchFamily="34" charset="-122"/>
                <a:ea typeface="微软雅黑" pitchFamily="34" charset="-122"/>
              </a:rPr>
              <a:t>统计不同的长方体个数 ，以及 </a:t>
            </a:r>
            <a:r>
              <a:rPr lang="en-US" altLang="zh-CN" dirty="0">
                <a:latin typeface="微软雅黑" pitchFamily="34" charset="-122"/>
                <a:ea typeface="微软雅黑" pitchFamily="34" charset="-122"/>
              </a:rPr>
              <a:t>sigma{</a:t>
            </a:r>
            <a:r>
              <a:rPr lang="en-US" altLang="zh-CN" dirty="0">
                <a:latin typeface="微软雅黑" pitchFamily="34" charset="-122"/>
                <a:ea typeface="微软雅黑" pitchFamily="34" charset="-122"/>
              </a:rPr>
              <a:t> </a:t>
            </a:r>
            <a:r>
              <a:rPr lang="en-US" altLang="zh-CN" dirty="0">
                <a:latin typeface="微软雅黑" pitchFamily="34" charset="-122"/>
                <a:ea typeface="微软雅黑" pitchFamily="34" charset="-122"/>
              </a:rPr>
              <a:t>(</a:t>
            </a:r>
            <a:r>
              <a:rPr lang="en-US" altLang="zh-CN" dirty="0" err="1">
                <a:latin typeface="微软雅黑" pitchFamily="34" charset="-122"/>
                <a:ea typeface="微软雅黑" pitchFamily="34" charset="-122"/>
              </a:rPr>
              <a:t>x+y</a:t>
            </a:r>
            <a:r>
              <a:rPr lang="en-US" altLang="zh-CN" dirty="0">
                <a:latin typeface="微软雅黑" pitchFamily="34" charset="-122"/>
                <a:ea typeface="微软雅黑" pitchFamily="34" charset="-122"/>
              </a:rPr>
              <a:t>)</a:t>
            </a:r>
            <a:r>
              <a:rPr lang="en-US" altLang="zh-CN" baseline="30000" dirty="0">
                <a:latin typeface="微软雅黑" pitchFamily="34" charset="-122"/>
                <a:ea typeface="微软雅黑" pitchFamily="34" charset="-122"/>
              </a:rPr>
              <a:t>2 </a:t>
            </a:r>
            <a:r>
              <a:rPr lang="en-US" altLang="zh-CN" dirty="0">
                <a:latin typeface="微软雅黑" pitchFamily="34" charset="-122"/>
                <a:ea typeface="微软雅黑" pitchFamily="34" charset="-122"/>
              </a:rPr>
              <a:t>} (1</a:t>
            </a:r>
            <a:r>
              <a:rPr lang="zh-CN" altLang="en-US" dirty="0">
                <a:latin typeface="微软雅黑" pitchFamily="34" charset="-122"/>
                <a:ea typeface="微软雅黑" pitchFamily="34" charset="-122"/>
              </a:rPr>
              <a:t>≤</a:t>
            </a:r>
            <a:r>
              <a:rPr lang="en-US" altLang="zh-CN" dirty="0">
                <a:latin typeface="微软雅黑" pitchFamily="34" charset="-122"/>
                <a:ea typeface="微软雅黑" pitchFamily="34" charset="-122"/>
              </a:rPr>
              <a:t>x</a:t>
            </a:r>
            <a:r>
              <a:rPr lang="zh-CN" altLang="en-US" dirty="0">
                <a:latin typeface="微软雅黑" pitchFamily="34" charset="-122"/>
                <a:ea typeface="微软雅黑" pitchFamily="34" charset="-122"/>
              </a:rPr>
              <a:t> ≤</a:t>
            </a:r>
            <a:r>
              <a:rPr lang="en-US" altLang="zh-CN" dirty="0">
                <a:latin typeface="微软雅黑" pitchFamily="34" charset="-122"/>
                <a:ea typeface="微软雅黑" pitchFamily="34" charset="-122"/>
              </a:rPr>
              <a:t>y</a:t>
            </a:r>
            <a:r>
              <a:rPr lang="zh-CN" altLang="en-US" dirty="0">
                <a:latin typeface="微软雅黑" pitchFamily="34" charset="-122"/>
                <a:ea typeface="微软雅黑" pitchFamily="34" charset="-122"/>
              </a:rPr>
              <a:t> ≤</a:t>
            </a:r>
            <a:r>
              <a:rPr lang="en-US" altLang="zh-CN" dirty="0">
                <a:latin typeface="微软雅黑" pitchFamily="34" charset="-122"/>
                <a:ea typeface="微软雅黑" pitchFamily="34" charset="-122"/>
              </a:rPr>
              <a:t>n)</a:t>
            </a:r>
          </a:p>
          <a:p>
            <a:pPr>
              <a:buFont typeface="Wingdings" pitchFamily="2" charset="2"/>
              <a:buChar char="l"/>
            </a:pPr>
            <a:endParaRPr lang="zh-CN" altLang="zh-CN" dirty="0">
              <a:latin typeface="微软雅黑" pitchFamily="34" charset="-122"/>
              <a:ea typeface="微软雅黑" pitchFamily="34" charset="-122"/>
            </a:endParaRPr>
          </a:p>
          <a:p>
            <a:pPr>
              <a:buFont typeface="Wingdings" pitchFamily="2" charset="2"/>
              <a:buChar char="l"/>
            </a:pPr>
            <a:r>
              <a:rPr lang="zh-CN" altLang="zh-CN" dirty="0">
                <a:latin typeface="微软雅黑" pitchFamily="34" charset="-122"/>
                <a:ea typeface="微软雅黑" pitchFamily="34" charset="-122"/>
              </a:rPr>
              <a:t>设</a:t>
            </a:r>
            <a:r>
              <a:rPr lang="en-US" altLang="zh-CN" dirty="0">
                <a:latin typeface="微软雅黑" pitchFamily="34" charset="-122"/>
                <a:ea typeface="微软雅黑" pitchFamily="34" charset="-122"/>
              </a:rPr>
              <a:t>k=</a:t>
            </a:r>
            <a:r>
              <a:rPr lang="en-US" altLang="zh-CN" dirty="0" err="1">
                <a:latin typeface="微软雅黑" pitchFamily="34" charset="-122"/>
                <a:ea typeface="微软雅黑" pitchFamily="34" charset="-122"/>
              </a:rPr>
              <a:t>x+y</a:t>
            </a:r>
            <a:r>
              <a:rPr lang="zh-CN" altLang="zh-CN" dirty="0">
                <a:latin typeface="微软雅黑" pitchFamily="34" charset="-122"/>
                <a:ea typeface="微软雅黑" pitchFamily="34" charset="-122"/>
              </a:rPr>
              <a:t>，我们需要计算</a:t>
            </a:r>
            <a:r>
              <a:rPr lang="en-US" altLang="zh-CN" dirty="0">
                <a:latin typeface="微软雅黑" pitchFamily="34" charset="-122"/>
                <a:ea typeface="微软雅黑" pitchFamily="34" charset="-122"/>
              </a:rPr>
              <a:t>k=1,2,3……</a:t>
            </a:r>
            <a:r>
              <a:rPr lang="zh-CN" altLang="zh-CN" dirty="0">
                <a:latin typeface="微软雅黑" pitchFamily="34" charset="-122"/>
                <a:ea typeface="微软雅黑" pitchFamily="34" charset="-122"/>
              </a:rPr>
              <a:t>，</a:t>
            </a:r>
            <a:r>
              <a:rPr lang="en-US" altLang="zh-CN" dirty="0">
                <a:latin typeface="微软雅黑" pitchFamily="34" charset="-122"/>
                <a:ea typeface="微软雅黑" pitchFamily="34" charset="-122"/>
              </a:rPr>
              <a:t>2n</a:t>
            </a:r>
            <a:r>
              <a:rPr lang="zh-CN" altLang="zh-CN" dirty="0">
                <a:latin typeface="微软雅黑" pitchFamily="34" charset="-122"/>
                <a:ea typeface="微软雅黑" pitchFamily="34" charset="-122"/>
              </a:rPr>
              <a:t>的每个</a:t>
            </a:r>
            <a:r>
              <a:rPr lang="en-US" altLang="zh-CN" dirty="0">
                <a:latin typeface="微软雅黑" pitchFamily="34" charset="-122"/>
                <a:ea typeface="微软雅黑" pitchFamily="34" charset="-122"/>
              </a:rPr>
              <a:t>k</a:t>
            </a:r>
            <a:r>
              <a:rPr lang="zh-CN" altLang="zh-CN" dirty="0">
                <a:latin typeface="微软雅黑" pitchFamily="34" charset="-122"/>
                <a:ea typeface="微软雅黑" pitchFamily="34" charset="-122"/>
              </a:rPr>
              <a:t>的取值的情况数</a:t>
            </a:r>
          </a:p>
          <a:p>
            <a:r>
              <a:rPr lang="en-US" altLang="zh-CN" dirty="0">
                <a:latin typeface="微软雅黑" pitchFamily="34" charset="-122"/>
                <a:ea typeface="微软雅黑" pitchFamily="34" charset="-122"/>
              </a:rPr>
              <a:t> </a:t>
            </a:r>
            <a:r>
              <a:rPr lang="en-US" altLang="zh-CN" dirty="0">
                <a:latin typeface="微软雅黑" pitchFamily="34" charset="-122"/>
                <a:ea typeface="微软雅黑" pitchFamily="34" charset="-122"/>
              </a:rPr>
              <a:t>  </a:t>
            </a:r>
            <a:r>
              <a:rPr lang="zh-CN" altLang="zh-CN" dirty="0">
                <a:latin typeface="微软雅黑" pitchFamily="34" charset="-122"/>
                <a:ea typeface="微软雅黑" pitchFamily="34" charset="-122"/>
              </a:rPr>
              <a:t>当</a:t>
            </a:r>
            <a:r>
              <a:rPr lang="en-US" altLang="zh-CN" dirty="0">
                <a:latin typeface="微软雅黑" pitchFamily="34" charset="-122"/>
                <a:ea typeface="微软雅黑" pitchFamily="34" charset="-122"/>
              </a:rPr>
              <a:t>k </a:t>
            </a:r>
            <a:r>
              <a:rPr lang="zh-CN" altLang="en-US" dirty="0">
                <a:latin typeface="微软雅黑" pitchFamily="34" charset="-122"/>
                <a:ea typeface="微软雅黑" pitchFamily="34" charset="-122"/>
              </a:rPr>
              <a:t>≤ </a:t>
            </a:r>
            <a:r>
              <a:rPr lang="en-US" altLang="zh-CN" dirty="0">
                <a:latin typeface="微软雅黑" pitchFamily="34" charset="-122"/>
                <a:ea typeface="微软雅黑" pitchFamily="34" charset="-122"/>
              </a:rPr>
              <a:t>n+1</a:t>
            </a:r>
            <a:r>
              <a:rPr lang="en-US" altLang="zh-CN" dirty="0">
                <a:latin typeface="微软雅黑" pitchFamily="34" charset="-122"/>
                <a:ea typeface="微软雅黑" pitchFamily="34" charset="-122"/>
              </a:rPr>
              <a:t>, </a:t>
            </a:r>
            <a:r>
              <a:rPr lang="zh-CN" altLang="zh-CN" dirty="0">
                <a:latin typeface="微软雅黑" pitchFamily="34" charset="-122"/>
                <a:ea typeface="微软雅黑" pitchFamily="34" charset="-122"/>
              </a:rPr>
              <a:t>情况数为</a:t>
            </a:r>
            <a:r>
              <a:rPr lang="en-US" altLang="zh-CN" dirty="0">
                <a:latin typeface="微软雅黑" pitchFamily="34" charset="-122"/>
                <a:ea typeface="微软雅黑" pitchFamily="34" charset="-122"/>
              </a:rPr>
              <a:t> k div 2</a:t>
            </a:r>
            <a:endParaRPr lang="zh-CN" altLang="zh-CN" dirty="0">
              <a:latin typeface="微软雅黑" pitchFamily="34" charset="-122"/>
              <a:ea typeface="微软雅黑" pitchFamily="34" charset="-122"/>
            </a:endParaRPr>
          </a:p>
          <a:p>
            <a:r>
              <a:rPr lang="en-US" altLang="zh-CN" dirty="0">
                <a:latin typeface="微软雅黑" pitchFamily="34" charset="-122"/>
                <a:ea typeface="微软雅黑" pitchFamily="34" charset="-122"/>
              </a:rPr>
              <a:t>   </a:t>
            </a:r>
            <a:r>
              <a:rPr lang="zh-CN" altLang="zh-CN" dirty="0">
                <a:latin typeface="微软雅黑" pitchFamily="34" charset="-122"/>
                <a:ea typeface="微软雅黑" pitchFamily="34" charset="-122"/>
              </a:rPr>
              <a:t>当</a:t>
            </a:r>
            <a:r>
              <a:rPr lang="en-US" altLang="zh-CN" dirty="0">
                <a:latin typeface="微软雅黑" pitchFamily="34" charset="-122"/>
                <a:ea typeface="微软雅黑" pitchFamily="34" charset="-122"/>
              </a:rPr>
              <a:t>k&gt;n+1</a:t>
            </a:r>
            <a:r>
              <a:rPr lang="zh-CN" altLang="zh-CN" dirty="0">
                <a:latin typeface="微软雅黑" pitchFamily="34" charset="-122"/>
                <a:ea typeface="微软雅黑" pitchFamily="34" charset="-122"/>
              </a:rPr>
              <a:t>，情况数为</a:t>
            </a:r>
            <a:r>
              <a:rPr lang="en-US" altLang="zh-CN" dirty="0">
                <a:latin typeface="微软雅黑" pitchFamily="34" charset="-122"/>
                <a:ea typeface="微软雅黑" pitchFamily="34" charset="-122"/>
              </a:rPr>
              <a:t> k div 2 -(k-n-1</a:t>
            </a:r>
            <a:r>
              <a:rPr lang="en-US" altLang="zh-CN" dirty="0">
                <a:latin typeface="微软雅黑" pitchFamily="34" charset="-122"/>
                <a:ea typeface="微软雅黑" pitchFamily="34" charset="-122"/>
              </a:rPr>
              <a:t>)</a:t>
            </a:r>
          </a:p>
          <a:p>
            <a:endParaRPr lang="zh-CN" altLang="zh-CN" dirty="0">
              <a:latin typeface="微软雅黑" pitchFamily="34" charset="-122"/>
              <a:ea typeface="微软雅黑" pitchFamily="34" charset="-122"/>
            </a:endParaRPr>
          </a:p>
          <a:p>
            <a:pPr>
              <a:buFont typeface="Wingdings" pitchFamily="2" charset="2"/>
              <a:buChar char="l"/>
            </a:pPr>
            <a:r>
              <a:rPr lang="zh-CN" altLang="zh-CN" dirty="0">
                <a:latin typeface="微软雅黑" pitchFamily="34" charset="-122"/>
                <a:ea typeface="微软雅黑" pitchFamily="34" charset="-122"/>
              </a:rPr>
              <a:t>立方求和、平方</a:t>
            </a:r>
            <a:r>
              <a:rPr lang="zh-CN" altLang="zh-CN" dirty="0">
                <a:latin typeface="微软雅黑" pitchFamily="34" charset="-122"/>
                <a:ea typeface="微软雅黑" pitchFamily="34" charset="-122"/>
              </a:rPr>
              <a:t>求和</a:t>
            </a:r>
            <a:endParaRPr lang="zh-CN" altLang="zh-CN" dirty="0">
              <a:latin typeface="微软雅黑" pitchFamily="34" charset="-122"/>
              <a:ea typeface="微软雅黑" pitchFamily="34" charset="-122"/>
            </a:endParaRPr>
          </a:p>
        </p:txBody>
      </p:sp>
      <p:sp>
        <p:nvSpPr>
          <p:cNvPr id="6" name="TextBox 5"/>
          <p:cNvSpPr txBox="1"/>
          <p:nvPr/>
        </p:nvSpPr>
        <p:spPr>
          <a:xfrm>
            <a:off x="944880" y="5214950"/>
            <a:ext cx="9151648" cy="1292662"/>
          </a:xfrm>
          <a:prstGeom prst="rect">
            <a:avLst/>
          </a:prstGeom>
          <a:noFill/>
        </p:spPr>
        <p:txBody>
          <a:bodyPr wrap="square" rtlCol="0">
            <a:spAutoFit/>
          </a:bodyPr>
          <a:lstStyle/>
          <a:p>
            <a:r>
              <a:rPr lang="zh-CN" altLang="en-US" sz="2400" b="1" dirty="0">
                <a:latin typeface="微软雅黑" pitchFamily="34" charset="-122"/>
                <a:ea typeface="微软雅黑" pitchFamily="34" charset="-122"/>
              </a:rPr>
              <a:t>细节</a:t>
            </a:r>
            <a:r>
              <a:rPr lang="zh-CN" altLang="zh-CN" sz="2400" b="1" dirty="0">
                <a:latin typeface="微软雅黑" pitchFamily="34" charset="-122"/>
                <a:ea typeface="微软雅黑" pitchFamily="34" charset="-122"/>
              </a:rPr>
              <a:t>：</a:t>
            </a:r>
            <a:endParaRPr lang="zh-CN" altLang="zh-CN" sz="2400" b="1" dirty="0">
              <a:latin typeface="微软雅黑" pitchFamily="34" charset="-122"/>
              <a:ea typeface="微软雅黑" pitchFamily="34" charset="-122"/>
            </a:endParaRPr>
          </a:p>
          <a:p>
            <a:pPr>
              <a:buFont typeface="Wingdings" pitchFamily="2" charset="2"/>
              <a:buChar char="l"/>
            </a:pPr>
            <a:r>
              <a:rPr lang="zh-CN" altLang="zh-CN" dirty="0">
                <a:latin typeface="微软雅黑" pitchFamily="34" charset="-122"/>
                <a:ea typeface="微软雅黑" pitchFamily="34" charset="-122"/>
              </a:rPr>
              <a:t>设</a:t>
            </a:r>
            <a:r>
              <a:rPr lang="en-US" altLang="zh-CN" dirty="0">
                <a:latin typeface="微软雅黑" pitchFamily="34" charset="-122"/>
                <a:ea typeface="微软雅黑" pitchFamily="34" charset="-122"/>
              </a:rPr>
              <a:t>t= k div 2</a:t>
            </a:r>
            <a:r>
              <a:rPr lang="zh-CN" altLang="zh-CN" dirty="0">
                <a:latin typeface="微软雅黑" pitchFamily="34" charset="-122"/>
                <a:ea typeface="微软雅黑" pitchFamily="34" charset="-122"/>
              </a:rPr>
              <a:t>，讨论</a:t>
            </a:r>
            <a:r>
              <a:rPr lang="en-US" altLang="zh-CN" dirty="0">
                <a:latin typeface="微软雅黑" pitchFamily="34" charset="-122"/>
                <a:ea typeface="微软雅黑" pitchFamily="34" charset="-122"/>
              </a:rPr>
              <a:t>n</a:t>
            </a:r>
            <a:r>
              <a:rPr lang="zh-CN" altLang="zh-CN" dirty="0">
                <a:latin typeface="微软雅黑" pitchFamily="34" charset="-122"/>
                <a:ea typeface="微软雅黑" pitchFamily="34" charset="-122"/>
              </a:rPr>
              <a:t>的</a:t>
            </a:r>
            <a:r>
              <a:rPr lang="zh-CN" altLang="zh-CN" dirty="0">
                <a:latin typeface="微软雅黑" pitchFamily="34" charset="-122"/>
                <a:ea typeface="微软雅黑" pitchFamily="34" charset="-122"/>
              </a:rPr>
              <a:t>奇偶性</a:t>
            </a:r>
            <a:endParaRPr lang="en-US" altLang="zh-CN" dirty="0">
              <a:latin typeface="微软雅黑" pitchFamily="34" charset="-122"/>
              <a:ea typeface="微软雅黑" pitchFamily="34" charset="-122"/>
            </a:endParaRPr>
          </a:p>
          <a:p>
            <a:pPr>
              <a:buFont typeface="Wingdings" pitchFamily="2" charset="2"/>
              <a:buChar char="l"/>
            </a:pPr>
            <a:endParaRPr lang="zh-CN" altLang="zh-CN" dirty="0">
              <a:latin typeface="微软雅黑" pitchFamily="34" charset="-122"/>
              <a:ea typeface="微软雅黑" pitchFamily="34" charset="-122"/>
            </a:endParaRPr>
          </a:p>
          <a:p>
            <a:pPr>
              <a:buFont typeface="Wingdings" pitchFamily="2" charset="2"/>
              <a:buChar char="l"/>
            </a:pPr>
            <a:r>
              <a:rPr lang="zh-CN" altLang="zh-CN" dirty="0">
                <a:latin typeface="微软雅黑" pitchFamily="34" charset="-122"/>
                <a:ea typeface="微软雅黑" pitchFamily="34" charset="-122"/>
              </a:rPr>
              <a:t>取模时除法需要注意</a:t>
            </a:r>
          </a:p>
        </p:txBody>
      </p:sp>
      <p:sp>
        <p:nvSpPr>
          <p:cNvPr id="7" name="TextBox 6"/>
          <p:cNvSpPr txBox="1"/>
          <p:nvPr/>
        </p:nvSpPr>
        <p:spPr>
          <a:xfrm>
            <a:off x="944880" y="1142985"/>
            <a:ext cx="9151648" cy="1015663"/>
          </a:xfrm>
          <a:prstGeom prst="rect">
            <a:avLst/>
          </a:prstGeom>
          <a:noFill/>
        </p:spPr>
        <p:txBody>
          <a:bodyPr wrap="square" rtlCol="0">
            <a:spAutoFit/>
          </a:bodyPr>
          <a:lstStyle/>
          <a:p>
            <a:r>
              <a:rPr lang="zh-CN" altLang="en-US" sz="2400" b="1" dirty="0">
                <a:latin typeface="微软雅黑" pitchFamily="34" charset="-122"/>
                <a:ea typeface="微软雅黑" pitchFamily="34" charset="-122"/>
              </a:rPr>
              <a:t>题意</a:t>
            </a:r>
            <a:r>
              <a:rPr lang="zh-CN" altLang="zh-CN" sz="2400" b="1" dirty="0">
                <a:latin typeface="微软雅黑" pitchFamily="34" charset="-122"/>
                <a:ea typeface="微软雅黑" pitchFamily="34" charset="-122"/>
              </a:rPr>
              <a:t>：</a:t>
            </a:r>
            <a:endParaRPr lang="zh-CN" altLang="zh-CN" sz="2400" b="1" dirty="0">
              <a:latin typeface="微软雅黑" pitchFamily="34" charset="-122"/>
              <a:ea typeface="微软雅黑" pitchFamily="34" charset="-122"/>
            </a:endParaRPr>
          </a:p>
          <a:p>
            <a:r>
              <a:rPr lang="zh-CN" altLang="zh-CN" dirty="0">
                <a:latin typeface="微软雅黑" pitchFamily="34" charset="-122"/>
                <a:ea typeface="微软雅黑" pitchFamily="34" charset="-122"/>
              </a:rPr>
              <a:t>已知一个长方体的最长边为</a:t>
            </a:r>
            <a:r>
              <a:rPr lang="en-US" altLang="zh-CN" dirty="0">
                <a:latin typeface="微软雅黑" pitchFamily="34" charset="-122"/>
                <a:ea typeface="微软雅黑" pitchFamily="34" charset="-122"/>
              </a:rPr>
              <a:t>n</a:t>
            </a:r>
            <a:r>
              <a:rPr lang="zh-CN" altLang="zh-CN" dirty="0">
                <a:latin typeface="微软雅黑" pitchFamily="34" charset="-122"/>
                <a:ea typeface="微软雅黑" pitchFamily="34" charset="-122"/>
              </a:rPr>
              <a:t>，设</a:t>
            </a:r>
            <a:r>
              <a:rPr lang="en-US" altLang="zh-CN" dirty="0">
                <a:latin typeface="微软雅黑" pitchFamily="34" charset="-122"/>
                <a:ea typeface="微软雅黑" pitchFamily="34" charset="-122"/>
              </a:rPr>
              <a:t>L</a:t>
            </a:r>
            <a:r>
              <a:rPr lang="zh-CN" altLang="zh-CN" dirty="0">
                <a:latin typeface="微软雅黑" pitchFamily="34" charset="-122"/>
                <a:ea typeface="微软雅黑" pitchFamily="34" charset="-122"/>
              </a:rPr>
              <a:t>为长方体的一个顶点到对角顶点的最短路径（从表面走），求所有不同的长方体的</a:t>
            </a:r>
            <a:r>
              <a:rPr lang="en-US" altLang="zh-CN" dirty="0">
                <a:latin typeface="微软雅黑" pitchFamily="34" charset="-122"/>
                <a:ea typeface="微软雅黑" pitchFamily="34" charset="-122"/>
              </a:rPr>
              <a:t>L2</a:t>
            </a:r>
            <a:r>
              <a:rPr lang="zh-CN" altLang="zh-CN" dirty="0">
                <a:latin typeface="微软雅黑" pitchFamily="34" charset="-122"/>
                <a:ea typeface="微软雅黑" pitchFamily="34" charset="-122"/>
              </a:rPr>
              <a:t>的和。</a:t>
            </a:r>
          </a:p>
        </p:txBody>
      </p:sp>
    </p:spTree>
    <p:extLst>
      <p:ext uri="{BB962C8B-B14F-4D97-AF65-F5344CB8AC3E}">
        <p14:creationId xmlns:p14="http://schemas.microsoft.com/office/powerpoint/2010/main" val="331159137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951</Words>
  <Application>Microsoft Office PowerPoint</Application>
  <PresentationFormat>宽屏</PresentationFormat>
  <Paragraphs>153</Paragraphs>
  <Slides>23</Slides>
  <Notes>7</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23</vt:i4>
      </vt:variant>
    </vt:vector>
  </HeadingPairs>
  <TitlesOfParts>
    <vt:vector size="31" baseType="lpstr">
      <vt:lpstr>宋体</vt:lpstr>
      <vt:lpstr>微软雅黑</vt:lpstr>
      <vt:lpstr>Arial</vt:lpstr>
      <vt:lpstr>Calibri</vt:lpstr>
      <vt:lpstr>Calibri Light</vt:lpstr>
      <vt:lpstr>Cambria Math</vt:lpstr>
      <vt:lpstr>Wingdings</vt:lpstr>
      <vt:lpstr>Office 主题</vt:lpstr>
      <vt:lpstr>PowerPoint 演示文稿</vt:lpstr>
      <vt:lpstr> A. Easy 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C. Dying</vt:lpstr>
      <vt:lpstr>题意</vt:lpstr>
      <vt:lpstr>预备知识——Burnside引理、 Pólya定理</vt:lpstr>
      <vt:lpstr>预备知识——Burnside引理、 Pólya定理</vt:lpstr>
      <vt:lpstr>预备知识——Burnside引理、 Pólya定理</vt:lpstr>
      <vt:lpstr>对于Dying这道题</vt:lpstr>
      <vt:lpstr>对于Dying这道题——推导置换群</vt:lpstr>
      <vt:lpstr>对于Dying这道题</vt:lpstr>
      <vt:lpstr>D. Subtree</vt:lpstr>
      <vt:lpstr>E. Whac-A-Mole</vt:lpstr>
      <vt:lpstr>解法</vt:lpstr>
      <vt:lpstr> F. Encryption</vt:lpstr>
      <vt:lpstr>解法</vt:lpstr>
      <vt:lpstr>位运算</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JY F</dc:creator>
  <cp:lastModifiedBy>JY F</cp:lastModifiedBy>
  <cp:revision>21</cp:revision>
  <dcterms:created xsi:type="dcterms:W3CDTF">2015-07-20T03:44:36Z</dcterms:created>
  <dcterms:modified xsi:type="dcterms:W3CDTF">2015-07-20T04:05:31Z</dcterms:modified>
</cp:coreProperties>
</file>